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6"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07A07-09F1-4F04-8E6B-42DF9D50197B}" type="datetimeFigureOut">
              <a:rPr lang="en-IN" smtClean="0"/>
              <a:t>27-09-2023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B73B8-2697-4824-89F1-D5FE685606C2}" type="slidenum">
              <a:rPr lang="en-IN" smtClean="0"/>
              <a:t>‹#›</a:t>
            </a:fld>
            <a:endParaRPr lang="en-IN"/>
          </a:p>
        </p:txBody>
      </p:sp>
    </p:spTree>
    <p:extLst>
      <p:ext uri="{BB962C8B-B14F-4D97-AF65-F5344CB8AC3E}">
        <p14:creationId xmlns:p14="http://schemas.microsoft.com/office/powerpoint/2010/main" val="4076729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C8F409-8355-4C10-A511-E3AF0ED5EBA8}" type="slidenum">
              <a:rPr lang="en-IN" smtClean="0"/>
              <a:t>20</a:t>
            </a:fld>
            <a:endParaRPr lang="en-IN"/>
          </a:p>
        </p:txBody>
      </p:sp>
    </p:spTree>
    <p:extLst>
      <p:ext uri="{BB962C8B-B14F-4D97-AF65-F5344CB8AC3E}">
        <p14:creationId xmlns:p14="http://schemas.microsoft.com/office/powerpoint/2010/main" val="360058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85800" y="1804063"/>
            <a:ext cx="10467537" cy="3462486"/>
          </a:xfrm>
          <a:prstGeom prst="rect">
            <a:avLst/>
          </a:prstGeom>
        </p:spPr>
        <p:txBody>
          <a:bodyPr lIns="0" tIns="0" rIns="0" bIns="0" rtlCol="0" anchor="t">
            <a:spAutoFit/>
          </a:bodyPr>
          <a:lstStyle/>
          <a:p>
            <a:pPr algn="ctr">
              <a:lnSpc>
                <a:spcPts val="5396"/>
              </a:lnSpc>
            </a:pPr>
            <a:r>
              <a:rPr lang="en-US" sz="4573" dirty="0">
                <a:solidFill>
                  <a:srgbClr val="FFFFFF"/>
                </a:solidFill>
                <a:latin typeface="HK Grotesk Bold"/>
              </a:rPr>
              <a:t>DEVELOPING AN INTERACTIVE GAMING SOFTWARE/ MOBILE APPLICATONS ON INTELLECTUAL PROPERTY AWARENESS FOR SCHOOL STUDENTS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69483" y="638712"/>
            <a:ext cx="8605709" cy="718145"/>
          </a:xfrm>
          <a:prstGeom prst="rect">
            <a:avLst/>
          </a:prstGeom>
        </p:spPr>
        <p:txBody>
          <a:bodyPr lIns="0" tIns="0" rIns="0" bIns="0" rtlCol="0" anchor="t">
            <a:spAutoFit/>
          </a:bodyPr>
          <a:lstStyle/>
          <a:p>
            <a:pPr algn="ctr">
              <a:lnSpc>
                <a:spcPts val="5564"/>
              </a:lnSpc>
            </a:pPr>
            <a:r>
              <a:rPr lang="en-US" sz="4715" dirty="0">
                <a:solidFill>
                  <a:schemeClr val="accent3"/>
                </a:solidFill>
                <a:latin typeface="HK Grotesk Bold"/>
              </a:rPr>
              <a:t>PATENTS DURATION</a:t>
            </a:r>
          </a:p>
        </p:txBody>
      </p:sp>
      <p:sp>
        <p:nvSpPr>
          <p:cNvPr id="5" name="TextBox 5"/>
          <p:cNvSpPr txBox="1"/>
          <p:nvPr/>
        </p:nvSpPr>
        <p:spPr>
          <a:xfrm>
            <a:off x="719151" y="2375927"/>
            <a:ext cx="9879233" cy="1823897"/>
          </a:xfrm>
          <a:prstGeom prst="rect">
            <a:avLst/>
          </a:prstGeom>
        </p:spPr>
        <p:txBody>
          <a:bodyPr lIns="0" tIns="0" rIns="0" bIns="0" rtlCol="0" anchor="t">
            <a:spAutoFit/>
          </a:bodyPr>
          <a:lstStyle/>
          <a:p>
            <a:pPr marL="577157" lvl="1" indent="-288578">
              <a:lnSpc>
                <a:spcPts val="3742"/>
              </a:lnSpc>
              <a:buFont typeface="Arial"/>
              <a:buChar char="•"/>
            </a:pPr>
            <a:r>
              <a:rPr lang="en-US" sz="2000" dirty="0">
                <a:solidFill>
                  <a:srgbClr val="FFFFFF"/>
                </a:solidFill>
                <a:latin typeface="Canva Sans Bold"/>
              </a:rPr>
              <a:t>When does it start?  When it is created, remember, no registration.</a:t>
            </a:r>
          </a:p>
          <a:p>
            <a:pPr marL="577157" lvl="1" indent="-288578">
              <a:lnSpc>
                <a:spcPts val="3742"/>
              </a:lnSpc>
              <a:buFont typeface="Arial"/>
              <a:buChar char="•"/>
            </a:pPr>
            <a:r>
              <a:rPr lang="en-US" sz="2000" dirty="0">
                <a:solidFill>
                  <a:srgbClr val="FFFFFF"/>
                </a:solidFill>
                <a:latin typeface="Canva Sans Bold"/>
              </a:rPr>
              <a:t>Lifetime +50 (Berne Convention)</a:t>
            </a:r>
          </a:p>
          <a:p>
            <a:pPr marL="577157" lvl="1" indent="-288578">
              <a:lnSpc>
                <a:spcPts val="3742"/>
              </a:lnSpc>
              <a:buFont typeface="Arial"/>
              <a:buChar char="•"/>
            </a:pPr>
            <a:r>
              <a:rPr lang="en-US" sz="2000" dirty="0" err="1">
                <a:solidFill>
                  <a:srgbClr val="FFFFFF"/>
                </a:solidFill>
                <a:latin typeface="Canva Sans Bold"/>
              </a:rPr>
              <a:t>Lifrtime</a:t>
            </a:r>
            <a:r>
              <a:rPr lang="en-US" sz="2000" dirty="0">
                <a:solidFill>
                  <a:srgbClr val="FFFFFF"/>
                </a:solidFill>
                <a:latin typeface="Canva Sans Bold"/>
              </a:rPr>
              <a:t> +70 for original  works (National legislation) original works and films</a:t>
            </a:r>
          </a:p>
          <a:p>
            <a:pPr marL="577157" lvl="1" indent="-288578">
              <a:lnSpc>
                <a:spcPts val="3742"/>
              </a:lnSpc>
              <a:buFont typeface="Arial"/>
              <a:buChar char="•"/>
            </a:pPr>
            <a:r>
              <a:rPr lang="en-US" sz="2000" dirty="0">
                <a:solidFill>
                  <a:srgbClr val="FFFFFF"/>
                </a:solidFill>
                <a:latin typeface="Canva Sans Bold"/>
              </a:rPr>
              <a:t>In most countries there's 50 years for sound recording and broadcasts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657600" y="4507992"/>
            <a:ext cx="4876800" cy="1664208"/>
          </a:xfrm>
          <a:custGeom>
            <a:avLst/>
            <a:gdLst/>
            <a:ahLst/>
            <a:cxnLst/>
            <a:rect l="l" t="t" r="r" b="b"/>
            <a:pathLst>
              <a:path w="7315200" h="2496312">
                <a:moveTo>
                  <a:pt x="0" y="0"/>
                </a:moveTo>
                <a:lnTo>
                  <a:pt x="7315200" y="0"/>
                </a:lnTo>
                <a:lnTo>
                  <a:pt x="7315200" y="2496312"/>
                </a:lnTo>
                <a:lnTo>
                  <a:pt x="0" y="2496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91198" y="177259"/>
            <a:ext cx="4655260" cy="817788"/>
          </a:xfrm>
          <a:prstGeom prst="rect">
            <a:avLst/>
          </a:prstGeom>
        </p:spPr>
        <p:txBody>
          <a:bodyPr lIns="0" tIns="0" rIns="0" bIns="0" rtlCol="0" anchor="t">
            <a:spAutoFit/>
          </a:bodyPr>
          <a:lstStyle/>
          <a:p>
            <a:pPr>
              <a:lnSpc>
                <a:spcPts val="6862"/>
              </a:lnSpc>
            </a:pPr>
            <a:r>
              <a:rPr lang="en-US" sz="5278" dirty="0">
                <a:solidFill>
                  <a:schemeClr val="accent3"/>
                </a:solidFill>
                <a:latin typeface="Halant"/>
              </a:rPr>
              <a:t>Copyright</a:t>
            </a:r>
            <a:r>
              <a:rPr lang="en-US" sz="5278" dirty="0">
                <a:solidFill>
                  <a:srgbClr val="731F7D"/>
                </a:solidFill>
                <a:latin typeface="Halant"/>
              </a:rPr>
              <a:t> </a:t>
            </a:r>
          </a:p>
        </p:txBody>
      </p:sp>
      <p:sp>
        <p:nvSpPr>
          <p:cNvPr id="6" name="TextBox 6"/>
          <p:cNvSpPr txBox="1"/>
          <p:nvPr/>
        </p:nvSpPr>
        <p:spPr>
          <a:xfrm>
            <a:off x="0" y="1246303"/>
            <a:ext cx="9012210" cy="785151"/>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 Copyright is a legal term used to describe the rights that creators have over their literary and artistic works. Works covered by copyright range from books, music, paintings, sculpture and films, to computer programs, databases, advertisements, maps and technical drawings.</a:t>
            </a:r>
          </a:p>
        </p:txBody>
      </p:sp>
      <p:sp>
        <p:nvSpPr>
          <p:cNvPr id="7" name="TextBox 7"/>
          <p:cNvSpPr txBox="1"/>
          <p:nvPr/>
        </p:nvSpPr>
        <p:spPr>
          <a:xfrm>
            <a:off x="0" y="2589424"/>
            <a:ext cx="9012210" cy="515847"/>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Copyright infringement is the use of works protected by copyright without permission for a usage where such permission is required</a:t>
            </a:r>
          </a:p>
        </p:txBody>
      </p:sp>
      <p:sp>
        <p:nvSpPr>
          <p:cNvPr id="8" name="TextBox 8"/>
          <p:cNvSpPr txBox="1"/>
          <p:nvPr/>
        </p:nvSpPr>
        <p:spPr>
          <a:xfrm>
            <a:off x="0" y="3401471"/>
            <a:ext cx="9012210" cy="515847"/>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Music and movies are two of the most well-known forms of entertainment that suffer from significant amounts of copyright infringement.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626745" y="2356524"/>
            <a:ext cx="2743200" cy="27432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45080" y="312972"/>
            <a:ext cx="3901378" cy="687111"/>
          </a:xfrm>
          <a:prstGeom prst="rect">
            <a:avLst/>
          </a:prstGeom>
        </p:spPr>
        <p:txBody>
          <a:bodyPr lIns="0" tIns="0" rIns="0" bIns="0" rtlCol="0" anchor="t">
            <a:spAutoFit/>
          </a:bodyPr>
          <a:lstStyle/>
          <a:p>
            <a:pPr>
              <a:lnSpc>
                <a:spcPts val="5751"/>
              </a:lnSpc>
            </a:pPr>
            <a:r>
              <a:rPr lang="en-US" sz="4424" dirty="0" err="1">
                <a:solidFill>
                  <a:schemeClr val="accent3"/>
                </a:solidFill>
                <a:latin typeface="Halant"/>
              </a:rPr>
              <a:t>TradeMark</a:t>
            </a:r>
            <a:endParaRPr lang="en-US" sz="4424" dirty="0">
              <a:solidFill>
                <a:schemeClr val="accent3"/>
              </a:solidFill>
              <a:latin typeface="Halant"/>
            </a:endParaRPr>
          </a:p>
        </p:txBody>
      </p:sp>
      <p:sp>
        <p:nvSpPr>
          <p:cNvPr id="6" name="TextBox 6"/>
          <p:cNvSpPr txBox="1"/>
          <p:nvPr/>
        </p:nvSpPr>
        <p:spPr>
          <a:xfrm>
            <a:off x="1045080" y="1451748"/>
            <a:ext cx="9012210" cy="785151"/>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000000"/>
                </a:solidFill>
                <a:latin typeface="Canva Sans Bold"/>
              </a:rPr>
              <a:t> </a:t>
            </a:r>
            <a:r>
              <a:rPr lang="en-US" sz="1527" dirty="0">
                <a:solidFill>
                  <a:srgbClr val="FFFFFF"/>
                </a:solidFill>
                <a:latin typeface="Canva Sans Bold"/>
              </a:rPr>
              <a:t>Trademark is a sign capable of distinguishing the goods or services of one enterprise from those of other enterprises. Trademarks date back to ancient times when artisans used to put their signature or "mark" on their products.</a:t>
            </a:r>
          </a:p>
        </p:txBody>
      </p:sp>
      <p:sp>
        <p:nvSpPr>
          <p:cNvPr id="7" name="TextBox 7"/>
          <p:cNvSpPr txBox="1"/>
          <p:nvPr/>
        </p:nvSpPr>
        <p:spPr>
          <a:xfrm>
            <a:off x="1045080" y="5338973"/>
            <a:ext cx="9012210" cy="515847"/>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000000"/>
                </a:solidFill>
                <a:latin typeface="Canva Sans Bold"/>
              </a:rPr>
              <a:t> </a:t>
            </a:r>
            <a:r>
              <a:rPr lang="en-US" sz="1527" dirty="0">
                <a:solidFill>
                  <a:srgbClr val="FFFFFF"/>
                </a:solidFill>
                <a:latin typeface="Canva Sans Bold"/>
              </a:rPr>
              <a:t>A sign capable of distinguishing the goods or services of one enterprise from those of other enterprises. Trademarks are protected by intellectual property rights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45080" y="312972"/>
            <a:ext cx="3901378" cy="687111"/>
          </a:xfrm>
          <a:prstGeom prst="rect">
            <a:avLst/>
          </a:prstGeom>
        </p:spPr>
        <p:txBody>
          <a:bodyPr lIns="0" tIns="0" rIns="0" bIns="0" rtlCol="0" anchor="t">
            <a:spAutoFit/>
          </a:bodyPr>
          <a:lstStyle/>
          <a:p>
            <a:pPr>
              <a:lnSpc>
                <a:spcPts val="5751"/>
              </a:lnSpc>
            </a:pPr>
            <a:r>
              <a:rPr lang="en-US" sz="4424" dirty="0">
                <a:solidFill>
                  <a:schemeClr val="accent3"/>
                </a:solidFill>
                <a:latin typeface="Halant"/>
              </a:rPr>
              <a:t>Trade</a:t>
            </a:r>
            <a:r>
              <a:rPr lang="en-US" sz="4424" dirty="0">
                <a:solidFill>
                  <a:srgbClr val="731F7D"/>
                </a:solidFill>
                <a:latin typeface="Halant"/>
              </a:rPr>
              <a:t> </a:t>
            </a:r>
            <a:r>
              <a:rPr lang="en-US" sz="4424" dirty="0">
                <a:solidFill>
                  <a:schemeClr val="accent3"/>
                </a:solidFill>
                <a:latin typeface="Halant"/>
              </a:rPr>
              <a:t>Secrets</a:t>
            </a:r>
          </a:p>
        </p:txBody>
      </p:sp>
      <p:sp>
        <p:nvSpPr>
          <p:cNvPr id="5" name="TextBox 5"/>
          <p:cNvSpPr txBox="1"/>
          <p:nvPr/>
        </p:nvSpPr>
        <p:spPr>
          <a:xfrm>
            <a:off x="1045080" y="1665284"/>
            <a:ext cx="7152479" cy="3206006"/>
          </a:xfrm>
          <a:prstGeom prst="rect">
            <a:avLst/>
          </a:prstGeom>
        </p:spPr>
        <p:txBody>
          <a:bodyPr lIns="0" tIns="0" rIns="0" bIns="0" rtlCol="0" anchor="t">
            <a:spAutoFit/>
          </a:bodyPr>
          <a:lstStyle/>
          <a:p>
            <a:pPr marL="383819" lvl="1" indent="-191910">
              <a:lnSpc>
                <a:spcPts val="2489"/>
              </a:lnSpc>
              <a:buFont typeface="Arial"/>
              <a:buChar char="•"/>
            </a:pPr>
            <a:r>
              <a:rPr lang="en-US" sz="1777" dirty="0">
                <a:solidFill>
                  <a:srgbClr val="000000"/>
                </a:solidFill>
                <a:latin typeface="Canva Sans Bold"/>
              </a:rPr>
              <a:t> </a:t>
            </a:r>
            <a:r>
              <a:rPr lang="en-US" sz="2400" dirty="0">
                <a:solidFill>
                  <a:srgbClr val="FFFFFF"/>
                </a:solidFill>
                <a:latin typeface="Canva Sans Bold"/>
              </a:rPr>
              <a:t>Another regime that can </a:t>
            </a:r>
            <a:r>
              <a:rPr lang="en-US" sz="2400" dirty="0" err="1">
                <a:solidFill>
                  <a:srgbClr val="FFFFFF"/>
                </a:solidFill>
                <a:latin typeface="Canva Sans Bold"/>
              </a:rPr>
              <a:t>br</a:t>
            </a:r>
            <a:r>
              <a:rPr lang="en-US" sz="2400" dirty="0">
                <a:solidFill>
                  <a:srgbClr val="FFFFFF"/>
                </a:solidFill>
                <a:latin typeface="Canva Sans Bold"/>
              </a:rPr>
              <a:t> used to protect data is by trade secrets</a:t>
            </a:r>
          </a:p>
          <a:p>
            <a:pPr marL="383819" lvl="1" indent="-191910">
              <a:lnSpc>
                <a:spcPts val="2489"/>
              </a:lnSpc>
              <a:buFont typeface="Arial"/>
              <a:buChar char="•"/>
            </a:pPr>
            <a:r>
              <a:rPr lang="en-US" sz="2400" dirty="0">
                <a:solidFill>
                  <a:srgbClr val="FFFFFF"/>
                </a:solidFill>
                <a:latin typeface="Canva Sans Bold"/>
              </a:rPr>
              <a:t>Also known as breach of confidence , or misuse of private information depending on you country</a:t>
            </a:r>
          </a:p>
          <a:p>
            <a:pPr marL="383819" lvl="1" indent="-191910">
              <a:lnSpc>
                <a:spcPts val="2489"/>
              </a:lnSpc>
              <a:buFont typeface="Arial"/>
              <a:buChar char="•"/>
            </a:pPr>
            <a:r>
              <a:rPr lang="en-US" sz="2400" dirty="0">
                <a:solidFill>
                  <a:srgbClr val="FFFFFF"/>
                </a:solidFill>
                <a:latin typeface="Canva Sans Bold"/>
              </a:rPr>
              <a:t>Trade secrets are not IP right as such, but it’s a legal framework that protects trade secrets</a:t>
            </a:r>
          </a:p>
          <a:p>
            <a:pPr marL="383819" lvl="1" indent="-191910">
              <a:lnSpc>
                <a:spcPts val="2489"/>
              </a:lnSpc>
              <a:buFont typeface="Arial"/>
              <a:buChar char="•"/>
            </a:pPr>
            <a:r>
              <a:rPr lang="en-US" sz="2400" dirty="0">
                <a:solidFill>
                  <a:srgbClr val="FFFFFF"/>
                </a:solidFill>
                <a:latin typeface="Canva Sans Bold"/>
              </a:rPr>
              <a:t>particularly useful is the concept of unlawful acquisition of data through </a:t>
            </a:r>
            <a:r>
              <a:rPr lang="en-US" sz="2400" dirty="0" err="1">
                <a:solidFill>
                  <a:srgbClr val="FFFFFF"/>
                </a:solidFill>
                <a:latin typeface="Canva Sans Bold"/>
              </a:rPr>
              <a:t>unauthorised</a:t>
            </a:r>
            <a:r>
              <a:rPr lang="en-US" sz="2400" dirty="0">
                <a:solidFill>
                  <a:srgbClr val="FFFFFF"/>
                </a:solidFill>
                <a:latin typeface="Canva Sans Bold"/>
              </a:rPr>
              <a:t> access, copying of the information, or dishonest commercial practices.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624184">
            <a:off x="6126942" y="-802988"/>
            <a:ext cx="6036417" cy="5372411"/>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3" name="Freeform 3"/>
          <p:cNvSpPr/>
          <p:nvPr/>
        </p:nvSpPr>
        <p:spPr>
          <a:xfrm rot="-5017281">
            <a:off x="4869781" y="647605"/>
            <a:ext cx="1207493" cy="114410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4" name="Freeform 4"/>
          <p:cNvSpPr/>
          <p:nvPr/>
        </p:nvSpPr>
        <p:spPr>
          <a:xfrm rot="-10567437">
            <a:off x="10750996" y="4550066"/>
            <a:ext cx="2526408" cy="2415877"/>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5" name="TextBox 5"/>
          <p:cNvSpPr txBox="1"/>
          <p:nvPr/>
        </p:nvSpPr>
        <p:spPr>
          <a:xfrm>
            <a:off x="1279943" y="3673347"/>
            <a:ext cx="5956323" cy="807913"/>
          </a:xfrm>
          <a:prstGeom prst="rect">
            <a:avLst/>
          </a:prstGeom>
        </p:spPr>
        <p:txBody>
          <a:bodyPr lIns="0" tIns="0" rIns="0" bIns="0" rtlCol="0" anchor="t">
            <a:spAutoFit/>
          </a:bodyPr>
          <a:lstStyle/>
          <a:p>
            <a:pPr>
              <a:lnSpc>
                <a:spcPts val="6294"/>
              </a:lnSpc>
            </a:pPr>
            <a:r>
              <a:rPr lang="en-US" sz="5334">
                <a:solidFill>
                  <a:srgbClr val="FFFFFF"/>
                </a:solidFill>
                <a:latin typeface="HK Grotesk Bold"/>
              </a:rPr>
              <a:t>THE IDEA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54320" y="6351"/>
            <a:ext cx="6683361" cy="718145"/>
          </a:xfrm>
          <a:prstGeom prst="rect">
            <a:avLst/>
          </a:prstGeom>
        </p:spPr>
        <p:txBody>
          <a:bodyPr lIns="0" tIns="0" rIns="0" bIns="0" rtlCol="0" anchor="t">
            <a:spAutoFit/>
          </a:bodyPr>
          <a:lstStyle/>
          <a:p>
            <a:pPr>
              <a:lnSpc>
                <a:spcPts val="5564"/>
              </a:lnSpc>
            </a:pPr>
            <a:r>
              <a:rPr lang="en-US" sz="4715" dirty="0">
                <a:solidFill>
                  <a:schemeClr val="accent3"/>
                </a:solidFill>
                <a:latin typeface="HK Grotesk Bold"/>
              </a:rPr>
              <a:t>Interactive</a:t>
            </a:r>
            <a:r>
              <a:rPr lang="en-US" sz="4715" dirty="0">
                <a:solidFill>
                  <a:srgbClr val="000000"/>
                </a:solidFill>
                <a:latin typeface="HK Grotesk Bold"/>
              </a:rPr>
              <a:t> </a:t>
            </a:r>
            <a:r>
              <a:rPr lang="en-US" sz="4715" dirty="0">
                <a:solidFill>
                  <a:schemeClr val="accent3"/>
                </a:solidFill>
                <a:latin typeface="HK Grotesk Bold"/>
              </a:rPr>
              <a:t>workshop</a:t>
            </a:r>
            <a:r>
              <a:rPr lang="en-US" sz="4715" dirty="0">
                <a:solidFill>
                  <a:srgbClr val="000000"/>
                </a:solidFill>
                <a:latin typeface="HK Grotesk Bold"/>
              </a:rPr>
              <a:t> </a:t>
            </a:r>
            <a:r>
              <a:rPr lang="en-US" sz="4715" dirty="0">
                <a:solidFill>
                  <a:schemeClr val="accent3"/>
                </a:solidFill>
                <a:latin typeface="HK Grotesk Bold"/>
              </a:rPr>
              <a:t>on</a:t>
            </a:r>
            <a:r>
              <a:rPr lang="en-US" sz="4715" dirty="0">
                <a:solidFill>
                  <a:srgbClr val="000000"/>
                </a:solidFill>
                <a:latin typeface="HK Grotesk Bold"/>
              </a:rPr>
              <a:t> </a:t>
            </a:r>
          </a:p>
        </p:txBody>
      </p:sp>
      <p:sp>
        <p:nvSpPr>
          <p:cNvPr id="3" name="TextBox 3"/>
          <p:cNvSpPr txBox="1"/>
          <p:nvPr/>
        </p:nvSpPr>
        <p:spPr>
          <a:xfrm>
            <a:off x="3161732" y="716908"/>
            <a:ext cx="5868538" cy="718145"/>
          </a:xfrm>
          <a:prstGeom prst="rect">
            <a:avLst/>
          </a:prstGeom>
        </p:spPr>
        <p:txBody>
          <a:bodyPr lIns="0" tIns="0" rIns="0" bIns="0" rtlCol="0" anchor="t">
            <a:spAutoFit/>
          </a:bodyPr>
          <a:lstStyle/>
          <a:p>
            <a:pPr>
              <a:lnSpc>
                <a:spcPts val="5564"/>
              </a:lnSpc>
            </a:pPr>
            <a:r>
              <a:rPr lang="en-US" sz="4715" dirty="0" err="1">
                <a:solidFill>
                  <a:schemeClr val="accent3"/>
                </a:solidFill>
                <a:latin typeface="HK Grotesk Bold"/>
              </a:rPr>
              <a:t>Intellecutual</a:t>
            </a:r>
            <a:r>
              <a:rPr lang="en-US" sz="4715" dirty="0">
                <a:solidFill>
                  <a:srgbClr val="000000"/>
                </a:solidFill>
                <a:latin typeface="HK Grotesk Bold"/>
              </a:rPr>
              <a:t> </a:t>
            </a:r>
            <a:r>
              <a:rPr lang="en-US" sz="4715" dirty="0">
                <a:solidFill>
                  <a:schemeClr val="accent3"/>
                </a:solidFill>
                <a:latin typeface="HK Grotesk Bold"/>
              </a:rPr>
              <a:t>property</a:t>
            </a:r>
          </a:p>
        </p:txBody>
      </p:sp>
      <p:sp>
        <p:nvSpPr>
          <p:cNvPr id="6" name="TextBox 6"/>
          <p:cNvSpPr txBox="1"/>
          <p:nvPr/>
        </p:nvSpPr>
        <p:spPr>
          <a:xfrm>
            <a:off x="1227175" y="1708820"/>
            <a:ext cx="7600638" cy="6895349"/>
          </a:xfrm>
          <a:prstGeom prst="rect">
            <a:avLst/>
          </a:prstGeom>
        </p:spPr>
        <p:txBody>
          <a:bodyPr lIns="0" tIns="0" rIns="0" bIns="0" rtlCol="0" anchor="t">
            <a:spAutoFit/>
          </a:bodyPr>
          <a:lstStyle/>
          <a:p>
            <a:pPr>
              <a:lnSpc>
                <a:spcPts val="2732"/>
              </a:lnSpc>
            </a:pPr>
            <a:r>
              <a:rPr lang="en-US" sz="1527" dirty="0">
                <a:solidFill>
                  <a:srgbClr val="FFFFFF"/>
                </a:solidFill>
                <a:latin typeface="Canva Sans Bold"/>
              </a:rPr>
              <a:t>&gt; Promoting intellectual property (IP) awareness among school students is crucial in today's information-driven world. Here's an idea for an engaging IP awareness program tailored to school students:</a:t>
            </a:r>
          </a:p>
          <a:p>
            <a:pPr>
              <a:lnSpc>
                <a:spcPts val="2732"/>
              </a:lnSpc>
            </a:pPr>
            <a:endParaRPr lang="en-US" sz="1527" dirty="0">
              <a:solidFill>
                <a:srgbClr val="FFFFFF"/>
              </a:solidFill>
              <a:latin typeface="Canva Sans Bold"/>
            </a:endParaRPr>
          </a:p>
          <a:p>
            <a:pPr>
              <a:lnSpc>
                <a:spcPts val="2732"/>
              </a:lnSpc>
            </a:pPr>
            <a:r>
              <a:rPr lang="en-US" sz="1527" dirty="0">
                <a:solidFill>
                  <a:srgbClr val="FFFFFF"/>
                </a:solidFill>
                <a:latin typeface="Canva Sans Bold"/>
              </a:rPr>
              <a:t>Name: "IP Explorers" Program</a:t>
            </a:r>
          </a:p>
          <a:p>
            <a:pPr>
              <a:lnSpc>
                <a:spcPts val="2732"/>
              </a:lnSpc>
            </a:pPr>
            <a:endParaRPr lang="en-US" sz="1527" dirty="0">
              <a:solidFill>
                <a:srgbClr val="FFFFFF"/>
              </a:solidFill>
              <a:latin typeface="Canva Sans Bold"/>
            </a:endParaRPr>
          </a:p>
          <a:p>
            <a:pPr>
              <a:lnSpc>
                <a:spcPts val="2732"/>
              </a:lnSpc>
            </a:pPr>
            <a:r>
              <a:rPr lang="en-US" sz="1527" dirty="0">
                <a:solidFill>
                  <a:srgbClr val="FFFFFF"/>
                </a:solidFill>
                <a:latin typeface="Canva Sans Bold"/>
              </a:rPr>
              <a:t>&gt; Program Overview:</a:t>
            </a:r>
          </a:p>
          <a:p>
            <a:pPr>
              <a:lnSpc>
                <a:spcPts val="2732"/>
              </a:lnSpc>
            </a:pPr>
            <a:r>
              <a:rPr lang="en-US" sz="1527" dirty="0">
                <a:solidFill>
                  <a:srgbClr val="FFFFFF"/>
                </a:solidFill>
                <a:latin typeface="Canva Sans Bold"/>
              </a:rPr>
              <a:t>"I.P. Explorers" is a comprehensive educational program designed to introduce school students to the world of intellectual property. The program will be conducted over several weeks and will involve various interactive activities and lessons to help students understand the importance of protecting their own creations and respecting the creations of others.</a:t>
            </a: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pPr>
            <a:endParaRPr lang="en-US" sz="1951" spc="-19" dirty="0">
              <a:solidFill>
                <a:srgbClr val="000000"/>
              </a:solidFill>
              <a:latin typeface="HK Grotesk"/>
            </a:endParaRPr>
          </a:p>
          <a:p>
            <a:pPr>
              <a:lnSpc>
                <a:spcPts val="2732"/>
              </a:lnSpc>
              <a:spcBef>
                <a:spcPct val="0"/>
              </a:spcBef>
            </a:pPr>
            <a:endParaRPr lang="en-US" sz="1951" spc="-19" dirty="0">
              <a:solidFill>
                <a:srgbClr val="000000"/>
              </a:solidFill>
              <a:latin typeface="HK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93824" y="317500"/>
            <a:ext cx="8387482" cy="6982937"/>
          </a:xfrm>
          <a:prstGeom prst="rect">
            <a:avLst/>
          </a:prstGeom>
        </p:spPr>
        <p:txBody>
          <a:bodyPr lIns="0" tIns="0" rIns="0" bIns="0" rtlCol="0" anchor="t">
            <a:spAutoFit/>
          </a:bodyPr>
          <a:lstStyle/>
          <a:p>
            <a:pPr>
              <a:lnSpc>
                <a:spcPts val="2626"/>
              </a:lnSpc>
            </a:pPr>
            <a:r>
              <a:rPr lang="en-US" sz="2800" dirty="0">
                <a:solidFill>
                  <a:schemeClr val="accent3"/>
                </a:solidFill>
                <a:latin typeface="Canva Sans Bold"/>
              </a:rPr>
              <a:t>Program</a:t>
            </a:r>
            <a:r>
              <a:rPr lang="en-US" sz="1527" dirty="0">
                <a:solidFill>
                  <a:srgbClr val="FFFFFF"/>
                </a:solidFill>
                <a:latin typeface="Canva Sans Bold"/>
              </a:rPr>
              <a:t> </a:t>
            </a:r>
            <a:r>
              <a:rPr lang="en-US" sz="2400" dirty="0">
                <a:solidFill>
                  <a:schemeClr val="accent3"/>
                </a:solidFill>
                <a:latin typeface="Canva Sans Bold"/>
              </a:rPr>
              <a:t>Components</a:t>
            </a:r>
            <a:r>
              <a:rPr lang="en-US" sz="1527" dirty="0">
                <a:solidFill>
                  <a:srgbClr val="FFFFFF"/>
                </a:solidFill>
                <a:latin typeface="Canva Sans Bold"/>
              </a:rPr>
              <a:t>:</a:t>
            </a:r>
          </a:p>
          <a:p>
            <a:pPr>
              <a:lnSpc>
                <a:spcPts val="2626"/>
              </a:lnSpc>
            </a:pPr>
            <a:endParaRPr lang="en-US" sz="1527" dirty="0">
              <a:solidFill>
                <a:srgbClr val="FFFFFF"/>
              </a:solidFill>
              <a:latin typeface="Canva Sans Bold"/>
            </a:endParaRPr>
          </a:p>
          <a:p>
            <a:pPr>
              <a:lnSpc>
                <a:spcPts val="2626"/>
              </a:lnSpc>
            </a:pPr>
            <a:r>
              <a:rPr lang="en-US" sz="1527" dirty="0">
                <a:solidFill>
                  <a:srgbClr val="FFFFFF"/>
                </a:solidFill>
                <a:latin typeface="Canva Sans Bold"/>
              </a:rPr>
              <a:t>1. Introductory Workshop:</a:t>
            </a:r>
          </a:p>
          <a:p>
            <a:pPr>
              <a:lnSpc>
                <a:spcPts val="2626"/>
              </a:lnSpc>
            </a:pPr>
            <a:r>
              <a:rPr lang="en-US" sz="1527" dirty="0">
                <a:solidFill>
                  <a:srgbClr val="FFFFFF"/>
                </a:solidFill>
                <a:latin typeface="Canva Sans Bold"/>
              </a:rPr>
              <a:t>   Start with an engaging workshop where students are introduced to the concept of intellectual property. Use relatable examples from everyday life, such as music, art, and inventions, to illustrate the importance of IP.</a:t>
            </a:r>
          </a:p>
          <a:p>
            <a:pPr>
              <a:lnSpc>
                <a:spcPts val="2626"/>
              </a:lnSpc>
            </a:pPr>
            <a:endParaRPr lang="en-US" sz="1527" dirty="0">
              <a:solidFill>
                <a:srgbClr val="FFFFFF"/>
              </a:solidFill>
              <a:latin typeface="Canva Sans Bold"/>
            </a:endParaRPr>
          </a:p>
          <a:p>
            <a:pPr>
              <a:lnSpc>
                <a:spcPts val="2626"/>
              </a:lnSpc>
            </a:pPr>
            <a:r>
              <a:rPr lang="en-US" sz="1527" dirty="0">
                <a:solidFill>
                  <a:srgbClr val="FFFFFF"/>
                </a:solidFill>
                <a:latin typeface="Canva Sans Bold"/>
              </a:rPr>
              <a:t>2. Guest Speakers:</a:t>
            </a:r>
          </a:p>
          <a:p>
            <a:pPr>
              <a:lnSpc>
                <a:spcPts val="2626"/>
              </a:lnSpc>
            </a:pPr>
            <a:r>
              <a:rPr lang="en-US" sz="1527" dirty="0">
                <a:solidFill>
                  <a:srgbClr val="FFFFFF"/>
                </a:solidFill>
                <a:latin typeface="Canva Sans Bold"/>
              </a:rPr>
              <a:t>   Invite local artists, inventors, entrepreneurs, and lawyers specializing in intellectual property to share their stories and experiences. This provides students with real-life insights into IP.</a:t>
            </a:r>
          </a:p>
          <a:p>
            <a:pPr>
              <a:lnSpc>
                <a:spcPts val="2626"/>
              </a:lnSpc>
            </a:pPr>
            <a:endParaRPr lang="en-US" sz="1527" dirty="0">
              <a:solidFill>
                <a:srgbClr val="FFFFFF"/>
              </a:solidFill>
              <a:latin typeface="Canva Sans Bold"/>
            </a:endParaRPr>
          </a:p>
          <a:p>
            <a:pPr>
              <a:lnSpc>
                <a:spcPts val="2626"/>
              </a:lnSpc>
            </a:pPr>
            <a:r>
              <a:rPr lang="en-US" sz="1527" dirty="0">
                <a:solidFill>
                  <a:srgbClr val="FFFFFF"/>
                </a:solidFill>
                <a:latin typeface="Canva Sans Bold"/>
              </a:rPr>
              <a:t>3. Interactive Sessions:</a:t>
            </a:r>
          </a:p>
          <a:p>
            <a:pPr>
              <a:lnSpc>
                <a:spcPts val="2626"/>
              </a:lnSpc>
            </a:pPr>
            <a:r>
              <a:rPr lang="en-US" sz="1527" dirty="0">
                <a:solidFill>
                  <a:srgbClr val="FFFFFF"/>
                </a:solidFill>
                <a:latin typeface="Canva Sans Bold"/>
              </a:rPr>
              <a:t>   Organize interactive sessions where students can explore different types of intellectual property like copyrights, trademarks, patents, and trade secrets. Use hands-on activities to explain each type.</a:t>
            </a:r>
          </a:p>
          <a:p>
            <a:pPr>
              <a:lnSpc>
                <a:spcPts val="2626"/>
              </a:lnSpc>
            </a:pPr>
            <a:endParaRPr lang="en-US" sz="1875" spc="-19" dirty="0">
              <a:solidFill>
                <a:srgbClr val="000000"/>
              </a:solidFill>
              <a:latin typeface="HK Grotesk"/>
            </a:endParaRPr>
          </a:p>
          <a:p>
            <a:pPr>
              <a:lnSpc>
                <a:spcPts val="2253"/>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pPr>
            <a:endParaRPr lang="en-US" sz="1875" spc="-19" dirty="0">
              <a:solidFill>
                <a:srgbClr val="000000"/>
              </a:solidFill>
              <a:latin typeface="HK Grotesk"/>
            </a:endParaRPr>
          </a:p>
          <a:p>
            <a:pPr>
              <a:lnSpc>
                <a:spcPts val="1506"/>
              </a:lnSpc>
              <a:spcBef>
                <a:spcPct val="0"/>
              </a:spcBef>
            </a:pPr>
            <a:endParaRPr lang="en-US" sz="1875" spc="-19" dirty="0">
              <a:solidFill>
                <a:srgbClr val="000000"/>
              </a:solidFill>
              <a:latin typeface="HK Grotes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412064" y="1201126"/>
            <a:ext cx="8542273" cy="4985980"/>
          </a:xfrm>
          <a:prstGeom prst="rect">
            <a:avLst/>
          </a:prstGeom>
        </p:spPr>
        <p:txBody>
          <a:bodyPr lIns="0" tIns="0" rIns="0" bIns="0" rtlCol="0" anchor="t">
            <a:spAutoFit/>
          </a:bodyPr>
          <a:lstStyle/>
          <a:p>
            <a:pPr>
              <a:lnSpc>
                <a:spcPts val="2359"/>
              </a:lnSpc>
              <a:spcBef>
                <a:spcPct val="0"/>
              </a:spcBef>
            </a:pPr>
            <a:r>
              <a:rPr lang="en-US" sz="1527" dirty="0">
                <a:solidFill>
                  <a:srgbClr val="FFFFFF"/>
                </a:solidFill>
                <a:latin typeface="Canva Sans Bold"/>
              </a:rPr>
              <a:t>4. IP Games:</a:t>
            </a:r>
          </a:p>
          <a:p>
            <a:pPr>
              <a:lnSpc>
                <a:spcPts val="2359"/>
              </a:lnSpc>
              <a:spcBef>
                <a:spcPct val="0"/>
              </a:spcBef>
            </a:pPr>
            <a:r>
              <a:rPr lang="en-US" sz="1527" dirty="0">
                <a:solidFill>
                  <a:srgbClr val="FFFFFF"/>
                </a:solidFill>
                <a:latin typeface="Canva Sans Bold"/>
              </a:rPr>
              <a:t>   Develop educational games or quizzes related to IP rights and protection. Make learning fun and competitive to engage students and reinforce their understanding.</a:t>
            </a:r>
          </a:p>
          <a:p>
            <a:pPr>
              <a:lnSpc>
                <a:spcPts val="2359"/>
              </a:lnSpc>
              <a:spcBef>
                <a:spcPct val="0"/>
              </a:spcBef>
            </a:pPr>
            <a:endParaRPr lang="en-US" sz="1527" dirty="0">
              <a:solidFill>
                <a:srgbClr val="FFFFFF"/>
              </a:solidFill>
              <a:latin typeface="Canva Sans Bold"/>
            </a:endParaRPr>
          </a:p>
          <a:p>
            <a:pPr>
              <a:lnSpc>
                <a:spcPts val="2359"/>
              </a:lnSpc>
              <a:spcBef>
                <a:spcPct val="0"/>
              </a:spcBef>
            </a:pPr>
            <a:r>
              <a:rPr lang="en-US" sz="1527" dirty="0">
                <a:solidFill>
                  <a:srgbClr val="FFFFFF"/>
                </a:solidFill>
                <a:latin typeface="Canva Sans Bold"/>
              </a:rPr>
              <a:t>5. Field Trip:</a:t>
            </a:r>
          </a:p>
          <a:p>
            <a:pPr>
              <a:lnSpc>
                <a:spcPts val="2359"/>
              </a:lnSpc>
              <a:spcBef>
                <a:spcPct val="0"/>
              </a:spcBef>
            </a:pPr>
            <a:r>
              <a:rPr lang="en-US" sz="1527" dirty="0">
                <a:solidFill>
                  <a:srgbClr val="FFFFFF"/>
                </a:solidFill>
                <a:latin typeface="Canva Sans Bold"/>
              </a:rPr>
              <a:t>   Organize a field trip to a local intellectual property office or a company known for innovation. Students can witness firsthand how IP protection works in practice.</a:t>
            </a:r>
          </a:p>
          <a:p>
            <a:pPr algn="ctr">
              <a:lnSpc>
                <a:spcPts val="1651"/>
              </a:lnSpc>
              <a:spcBef>
                <a:spcPct val="0"/>
              </a:spcBef>
            </a:pPr>
            <a:endParaRPr lang="en-US" sz="1527" dirty="0">
              <a:solidFill>
                <a:srgbClr val="FFFFFF"/>
              </a:solidFill>
              <a:latin typeface="Canva Sans Bold"/>
            </a:endParaRPr>
          </a:p>
          <a:p>
            <a:pPr>
              <a:lnSpc>
                <a:spcPts val="2359"/>
              </a:lnSpc>
              <a:spcBef>
                <a:spcPct val="0"/>
              </a:spcBef>
            </a:pPr>
            <a:r>
              <a:rPr lang="en-US" sz="1527" dirty="0">
                <a:solidFill>
                  <a:srgbClr val="FFFFFF"/>
                </a:solidFill>
                <a:latin typeface="Canva Sans Bold"/>
              </a:rPr>
              <a:t>6. Ethical Discussions:</a:t>
            </a:r>
          </a:p>
          <a:p>
            <a:pPr>
              <a:lnSpc>
                <a:spcPts val="2359"/>
              </a:lnSpc>
              <a:spcBef>
                <a:spcPct val="0"/>
              </a:spcBef>
            </a:pPr>
            <a:r>
              <a:rPr lang="en-US" sz="1527" dirty="0">
                <a:solidFill>
                  <a:srgbClr val="FFFFFF"/>
                </a:solidFill>
                <a:latin typeface="Canva Sans Bold"/>
              </a:rPr>
              <a:t>   Initiate discussions about the ethical aspects of intellectual property. Encourage students to debate topics like piracy, fair use, and the balance between protecting IP and promoting innovation.</a:t>
            </a:r>
          </a:p>
          <a:p>
            <a:pPr algn="ctr">
              <a:lnSpc>
                <a:spcPts val="1651"/>
              </a:lnSpc>
              <a:spcBef>
                <a:spcPct val="0"/>
              </a:spcBef>
            </a:pPr>
            <a:endParaRPr lang="en-US" sz="1999" dirty="0">
              <a:solidFill>
                <a:srgbClr val="000000"/>
              </a:solidFill>
              <a:latin typeface="Canva Sans"/>
            </a:endParaRPr>
          </a:p>
          <a:p>
            <a:pPr algn="ctr">
              <a:lnSpc>
                <a:spcPts val="6294"/>
              </a:lnSpc>
              <a:spcBef>
                <a:spcPct val="0"/>
              </a:spcBef>
            </a:pPr>
            <a:endParaRPr lang="en-US" sz="1999" dirty="0">
              <a:solidFill>
                <a:srgbClr val="000000"/>
              </a:solidFill>
              <a:latin typeface="Canva Sans"/>
            </a:endParaRPr>
          </a:p>
          <a:p>
            <a:pPr algn="ctr">
              <a:lnSpc>
                <a:spcPts val="6294"/>
              </a:lnSpc>
              <a:spcBef>
                <a:spcPct val="0"/>
              </a:spcBef>
            </a:pPr>
            <a:endParaRPr lang="en-US" sz="1999" dirty="0">
              <a:solidFill>
                <a:srgbClr val="000000"/>
              </a:solidFill>
              <a:latin typeface="Canva Sans"/>
            </a:endParaRPr>
          </a:p>
        </p:txBody>
      </p:sp>
      <p:sp>
        <p:nvSpPr>
          <p:cNvPr id="5" name="TextBox 5"/>
          <p:cNvSpPr txBox="1"/>
          <p:nvPr/>
        </p:nvSpPr>
        <p:spPr>
          <a:xfrm>
            <a:off x="1412064" y="4857086"/>
            <a:ext cx="8542273" cy="1538883"/>
          </a:xfrm>
          <a:prstGeom prst="rect">
            <a:avLst/>
          </a:prstGeom>
        </p:spPr>
        <p:txBody>
          <a:bodyPr lIns="0" tIns="0" rIns="0" bIns="0" rtlCol="0" anchor="t">
            <a:spAutoFit/>
          </a:bodyPr>
          <a:lstStyle/>
          <a:p>
            <a:pPr>
              <a:lnSpc>
                <a:spcPts val="2360"/>
              </a:lnSpc>
              <a:spcBef>
                <a:spcPct val="0"/>
              </a:spcBef>
            </a:pPr>
            <a:r>
              <a:rPr lang="en-US" sz="1527" dirty="0">
                <a:solidFill>
                  <a:srgbClr val="FFFFFF"/>
                </a:solidFill>
                <a:latin typeface="Canva Sans Bold"/>
              </a:rPr>
              <a:t>7. IP Awareness Day:</a:t>
            </a:r>
          </a:p>
          <a:p>
            <a:pPr>
              <a:lnSpc>
                <a:spcPts val="2360"/>
              </a:lnSpc>
              <a:spcBef>
                <a:spcPct val="0"/>
              </a:spcBef>
            </a:pPr>
            <a:r>
              <a:rPr lang="en-US" sz="1527" dirty="0">
                <a:solidFill>
                  <a:srgbClr val="FFFFFF"/>
                </a:solidFill>
                <a:latin typeface="Canva Sans Bold"/>
              </a:rPr>
              <a:t>   Dedicate a day during the program where students can showcase their creative projects, share what they've learned, and raise IP awareness within the school community.</a:t>
            </a:r>
          </a:p>
          <a:p>
            <a:pPr algn="ctr">
              <a:lnSpc>
                <a:spcPts val="2360"/>
              </a:lnSpc>
              <a:spcBef>
                <a:spcPct val="0"/>
              </a:spcBef>
            </a:pPr>
            <a:endParaRPr lang="en-US" sz="2000" dirty="0">
              <a:solidFill>
                <a:srgbClr val="000000"/>
              </a:solidFill>
              <a:latin typeface="Canva Sans"/>
            </a:endParaRPr>
          </a:p>
          <a:p>
            <a:pPr algn="ctr">
              <a:lnSpc>
                <a:spcPts val="2360"/>
              </a:lnSpc>
              <a:spcBef>
                <a:spcPct val="0"/>
              </a:spcBef>
            </a:pPr>
            <a:endParaRPr lang="en-US" sz="2000" dirty="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91629" y="936798"/>
            <a:ext cx="9221291" cy="923330"/>
          </a:xfrm>
          <a:prstGeom prst="rect">
            <a:avLst/>
          </a:prstGeom>
        </p:spPr>
        <p:txBody>
          <a:bodyPr lIns="0" tIns="0" rIns="0" bIns="0" rtlCol="0" anchor="t">
            <a:spAutoFit/>
          </a:bodyPr>
          <a:lstStyle/>
          <a:p>
            <a:pPr>
              <a:lnSpc>
                <a:spcPts val="2360"/>
              </a:lnSpc>
              <a:spcBef>
                <a:spcPct val="0"/>
              </a:spcBef>
            </a:pPr>
            <a:r>
              <a:rPr lang="en-US" sz="2000" dirty="0">
                <a:latin typeface="Canva Sans Bold"/>
              </a:rPr>
              <a:t>8. </a:t>
            </a:r>
            <a:r>
              <a:rPr lang="en-US" sz="1527" dirty="0">
                <a:latin typeface="Canva Sans Bold"/>
              </a:rPr>
              <a:t>IP Resource Hub:</a:t>
            </a:r>
          </a:p>
          <a:p>
            <a:pPr>
              <a:lnSpc>
                <a:spcPts val="2360"/>
              </a:lnSpc>
              <a:spcBef>
                <a:spcPct val="0"/>
              </a:spcBef>
            </a:pPr>
            <a:r>
              <a:rPr lang="en-US" sz="1527" dirty="0">
                <a:latin typeface="Canva Sans Bold"/>
              </a:rPr>
              <a:t>   Create a digital hub with resources, articles, videos, and case studies related to intellectual property. This allows students to continue learning independently.</a:t>
            </a:r>
          </a:p>
        </p:txBody>
      </p:sp>
      <p:sp>
        <p:nvSpPr>
          <p:cNvPr id="5" name="TextBox 5"/>
          <p:cNvSpPr txBox="1"/>
          <p:nvPr/>
        </p:nvSpPr>
        <p:spPr>
          <a:xfrm>
            <a:off x="1591629" y="2331214"/>
            <a:ext cx="9221291" cy="923330"/>
          </a:xfrm>
          <a:prstGeom prst="rect">
            <a:avLst/>
          </a:prstGeom>
        </p:spPr>
        <p:txBody>
          <a:bodyPr wrap="square" lIns="0" tIns="0" rIns="0" bIns="0" rtlCol="0" anchor="t">
            <a:spAutoFit/>
          </a:bodyPr>
          <a:lstStyle/>
          <a:p>
            <a:pPr>
              <a:lnSpc>
                <a:spcPts val="2360"/>
              </a:lnSpc>
              <a:spcBef>
                <a:spcPct val="0"/>
              </a:spcBef>
            </a:pPr>
            <a:r>
              <a:rPr lang="en-US" sz="2000" dirty="0">
                <a:latin typeface="Canva Sans Bold"/>
              </a:rPr>
              <a:t>9</a:t>
            </a:r>
            <a:r>
              <a:rPr lang="en-US" sz="1527" dirty="0">
                <a:solidFill>
                  <a:srgbClr val="FFFFFF"/>
                </a:solidFill>
                <a:latin typeface="Canva Sans Bold"/>
              </a:rPr>
              <a:t>. Certificates of Completion:</a:t>
            </a:r>
          </a:p>
          <a:p>
            <a:pPr>
              <a:lnSpc>
                <a:spcPts val="2360"/>
              </a:lnSpc>
              <a:spcBef>
                <a:spcPct val="0"/>
              </a:spcBef>
            </a:pPr>
            <a:r>
              <a:rPr lang="en-US" sz="1527" dirty="0">
                <a:solidFill>
                  <a:srgbClr val="FFFFFF"/>
                </a:solidFill>
                <a:latin typeface="Canva Sans Bold"/>
              </a:rPr>
              <a:t>    Provide certificates to students who complete the program, recognizing their commitment to understanding and respecting intellectual property.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445228" y="2332943"/>
            <a:ext cx="9221291" cy="2603277"/>
          </a:xfrm>
          <a:prstGeom prst="rect">
            <a:avLst/>
          </a:prstGeom>
        </p:spPr>
        <p:txBody>
          <a:bodyPr lIns="0" tIns="0" rIns="0" bIns="0" rtlCol="0" anchor="t">
            <a:spAutoFit/>
          </a:bodyPr>
          <a:lstStyle/>
          <a:p>
            <a:pPr>
              <a:lnSpc>
                <a:spcPts val="2910"/>
              </a:lnSpc>
            </a:pPr>
            <a:r>
              <a:rPr lang="en-US" sz="2400" dirty="0">
                <a:solidFill>
                  <a:srgbClr val="FFFFFF"/>
                </a:solidFill>
                <a:latin typeface="Canva Sans Bold"/>
              </a:rPr>
              <a:t>Raise awareness about the significance of intellectual property.</a:t>
            </a:r>
          </a:p>
          <a:p>
            <a:pPr>
              <a:lnSpc>
                <a:spcPts val="2910"/>
              </a:lnSpc>
            </a:pPr>
            <a:r>
              <a:rPr lang="en-US" sz="2400" dirty="0">
                <a:solidFill>
                  <a:srgbClr val="FFFFFF"/>
                </a:solidFill>
                <a:latin typeface="Canva Sans Bold"/>
              </a:rPr>
              <a:t>- Foster creativity and innovation among students.</a:t>
            </a:r>
          </a:p>
          <a:p>
            <a:pPr>
              <a:lnSpc>
                <a:spcPts val="2910"/>
              </a:lnSpc>
            </a:pPr>
            <a:r>
              <a:rPr lang="en-US" sz="2400" dirty="0">
                <a:solidFill>
                  <a:srgbClr val="FFFFFF"/>
                </a:solidFill>
                <a:latin typeface="Canva Sans Bold"/>
              </a:rPr>
              <a:t>- Equip students with the knowledge and tools to protect their own creations.</a:t>
            </a:r>
          </a:p>
          <a:p>
            <a:pPr>
              <a:lnSpc>
                <a:spcPts val="2910"/>
              </a:lnSpc>
            </a:pPr>
            <a:r>
              <a:rPr lang="en-US" sz="2400" dirty="0">
                <a:solidFill>
                  <a:srgbClr val="FFFFFF"/>
                </a:solidFill>
                <a:latin typeface="Canva Sans Bold"/>
              </a:rPr>
              <a:t>- Promote ethical behavior in the digital age.</a:t>
            </a:r>
          </a:p>
          <a:p>
            <a:pPr>
              <a:lnSpc>
                <a:spcPts val="2910"/>
              </a:lnSpc>
            </a:pPr>
            <a:r>
              <a:rPr lang="en-US" sz="2400" dirty="0">
                <a:solidFill>
                  <a:srgbClr val="FFFFFF"/>
                </a:solidFill>
                <a:latin typeface="Canva Sans Bold"/>
              </a:rPr>
              <a:t>- Inspire future inventors, artists, and entrepreneurs.</a:t>
            </a:r>
          </a:p>
          <a:p>
            <a:pPr>
              <a:lnSpc>
                <a:spcPts val="2910"/>
              </a:lnSpc>
              <a:spcBef>
                <a:spcPct val="0"/>
              </a:spcBef>
            </a:pPr>
            <a:endParaRPr lang="en-US" sz="2466" dirty="0">
              <a:solidFill>
                <a:srgbClr val="000000"/>
              </a:solidFill>
              <a:latin typeface="Canva Sans Bold"/>
            </a:endParaRPr>
          </a:p>
        </p:txBody>
      </p:sp>
      <p:sp>
        <p:nvSpPr>
          <p:cNvPr id="5" name="TextBox 5"/>
          <p:cNvSpPr txBox="1"/>
          <p:nvPr/>
        </p:nvSpPr>
        <p:spPr>
          <a:xfrm>
            <a:off x="1445228" y="549421"/>
            <a:ext cx="3901378" cy="687111"/>
          </a:xfrm>
          <a:prstGeom prst="rect">
            <a:avLst/>
          </a:prstGeom>
        </p:spPr>
        <p:txBody>
          <a:bodyPr lIns="0" tIns="0" rIns="0" bIns="0" rtlCol="0" anchor="t">
            <a:spAutoFit/>
          </a:bodyPr>
          <a:lstStyle/>
          <a:p>
            <a:pPr>
              <a:lnSpc>
                <a:spcPts val="5751"/>
              </a:lnSpc>
            </a:pPr>
            <a:r>
              <a:rPr lang="en-US" sz="4424" dirty="0">
                <a:solidFill>
                  <a:schemeClr val="accent3"/>
                </a:solidFill>
                <a:latin typeface="Halant Medium"/>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5754524" y="3996746"/>
            <a:ext cx="2636901" cy="2743200"/>
          </a:xfrm>
          <a:custGeom>
            <a:avLst/>
            <a:gdLst/>
            <a:ahLst/>
            <a:cxnLst/>
            <a:rect l="l" t="t" r="r" b="b"/>
            <a:pathLst>
              <a:path w="3955352" h="4114800">
                <a:moveTo>
                  <a:pt x="0" y="0"/>
                </a:moveTo>
                <a:lnTo>
                  <a:pt x="3955351" y="0"/>
                </a:lnTo>
                <a:lnTo>
                  <a:pt x="39553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1573196"/>
            <a:ext cx="2984729" cy="2984729"/>
          </a:xfrm>
          <a:custGeom>
            <a:avLst/>
            <a:gdLst/>
            <a:ahLst/>
            <a:cxnLst/>
            <a:rect l="l" t="t" r="r" b="b"/>
            <a:pathLst>
              <a:path w="4477093" h="4477093">
                <a:moveTo>
                  <a:pt x="0" y="0"/>
                </a:moveTo>
                <a:lnTo>
                  <a:pt x="4477093" y="0"/>
                </a:lnTo>
                <a:lnTo>
                  <a:pt x="4477093" y="4477094"/>
                </a:lnTo>
                <a:lnTo>
                  <a:pt x="0" y="4477094"/>
                </a:lnTo>
                <a:lnTo>
                  <a:pt x="0" y="0"/>
                </a:lnTo>
                <a:close/>
              </a:path>
            </a:pathLst>
          </a:custGeom>
          <a:blipFill>
            <a:blip r:embed="rId4"/>
            <a:stretch>
              <a:fillRect/>
            </a:stretch>
          </a:blipFill>
        </p:spPr>
      </p:sp>
      <p:sp>
        <p:nvSpPr>
          <p:cNvPr id="6" name="TextBox 6"/>
          <p:cNvSpPr txBox="1"/>
          <p:nvPr/>
        </p:nvSpPr>
        <p:spPr>
          <a:xfrm>
            <a:off x="3179790" y="288502"/>
            <a:ext cx="9012210" cy="807913"/>
          </a:xfrm>
          <a:prstGeom prst="rect">
            <a:avLst/>
          </a:prstGeom>
        </p:spPr>
        <p:txBody>
          <a:bodyPr lIns="0" tIns="0" rIns="0" bIns="0" rtlCol="0" anchor="t">
            <a:spAutoFit/>
          </a:bodyPr>
          <a:lstStyle/>
          <a:p>
            <a:pPr>
              <a:lnSpc>
                <a:spcPts val="6294"/>
              </a:lnSpc>
            </a:pPr>
            <a:r>
              <a:rPr lang="en-US" sz="5334">
                <a:solidFill>
                  <a:srgbClr val="FFFFFF"/>
                </a:solidFill>
                <a:latin typeface="HK Grotesk Bold"/>
              </a:rPr>
              <a:t>Mobile Applications </a:t>
            </a:r>
          </a:p>
        </p:txBody>
      </p:sp>
      <p:sp>
        <p:nvSpPr>
          <p:cNvPr id="8" name="TextBox 8"/>
          <p:cNvSpPr txBox="1"/>
          <p:nvPr/>
        </p:nvSpPr>
        <p:spPr>
          <a:xfrm>
            <a:off x="2936028" y="2134377"/>
            <a:ext cx="9012210" cy="1862369"/>
          </a:xfrm>
          <a:prstGeom prst="rect">
            <a:avLst/>
          </a:prstGeom>
        </p:spPr>
        <p:txBody>
          <a:bodyPr lIns="0" tIns="0" rIns="0" bIns="0" rtlCol="0" anchor="t">
            <a:spAutoFit/>
          </a:bodyPr>
          <a:lstStyle/>
          <a:p>
            <a:pPr marL="329800" lvl="1" indent="-164900">
              <a:lnSpc>
                <a:spcPts val="2138"/>
              </a:lnSpc>
              <a:buFont typeface="Arial"/>
              <a:buChar char="•"/>
            </a:pPr>
            <a:r>
              <a:rPr lang="en-US" sz="1527">
                <a:solidFill>
                  <a:srgbClr val="FFFFFF"/>
                </a:solidFill>
                <a:latin typeface="Canva Sans Bold"/>
              </a:rPr>
              <a:t> Mobile apps are sometimes categorized according to whether they are web-based or native apps, which are created specifically for a given platform. A third category, hybrid apps, combines elements of both native and web apps.</a:t>
            </a:r>
          </a:p>
          <a:p>
            <a:pPr>
              <a:lnSpc>
                <a:spcPts val="2138"/>
              </a:lnSpc>
            </a:pPr>
            <a:endParaRPr lang="en-US" sz="1527">
              <a:solidFill>
                <a:srgbClr val="FFFFFF"/>
              </a:solidFill>
              <a:latin typeface="Canva Sans Bold"/>
            </a:endParaRPr>
          </a:p>
          <a:p>
            <a:pPr marL="329800" lvl="1" indent="-164900">
              <a:lnSpc>
                <a:spcPts val="2138"/>
              </a:lnSpc>
              <a:buFont typeface="Arial"/>
              <a:buChar char="•"/>
            </a:pPr>
            <a:r>
              <a:rPr lang="en-US" sz="1527">
                <a:solidFill>
                  <a:srgbClr val="FFFFFF"/>
                </a:solidFill>
                <a:latin typeface="Canva Sans Bold"/>
              </a:rPr>
              <a:t>In today's digital age, mobile apps are an essential part of most people's daily lives. From social networking and entertainment to productivity and business, mobile apps play a vital role in how we interact with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416760" y="2637101"/>
            <a:ext cx="7358479" cy="1051570"/>
          </a:xfrm>
          <a:prstGeom prst="rect">
            <a:avLst/>
          </a:prstGeom>
        </p:spPr>
        <p:txBody>
          <a:bodyPr lIns="0" tIns="0" rIns="0" bIns="0" rtlCol="0" anchor="t">
            <a:spAutoFit/>
          </a:bodyPr>
          <a:lstStyle/>
          <a:p>
            <a:pPr algn="ctr">
              <a:lnSpc>
                <a:spcPts val="4136"/>
              </a:lnSpc>
            </a:pPr>
            <a:r>
              <a:rPr lang="en-US" sz="3505" dirty="0">
                <a:solidFill>
                  <a:srgbClr val="FFFFFF"/>
                </a:solidFill>
                <a:latin typeface="Archivo Black"/>
              </a:rPr>
              <a:t>THANK YOU BY TEAM</a:t>
            </a:r>
          </a:p>
          <a:p>
            <a:pPr algn="ctr">
              <a:lnSpc>
                <a:spcPts val="4136"/>
              </a:lnSpc>
            </a:pPr>
            <a:r>
              <a:rPr lang="en-US" sz="3505" dirty="0">
                <a:solidFill>
                  <a:srgbClr val="FFFFFF"/>
                </a:solidFill>
                <a:latin typeface="Archivo Black"/>
              </a:rPr>
              <a:t>THE TECH SQUAD</a:t>
            </a:r>
          </a:p>
        </p:txBody>
      </p:sp>
      <p:sp>
        <p:nvSpPr>
          <p:cNvPr id="7" name="TextBox 7"/>
          <p:cNvSpPr txBox="1"/>
          <p:nvPr/>
        </p:nvSpPr>
        <p:spPr>
          <a:xfrm>
            <a:off x="7275986" y="4443923"/>
            <a:ext cx="6065725" cy="2231380"/>
          </a:xfrm>
          <a:prstGeom prst="rect">
            <a:avLst/>
          </a:prstGeom>
        </p:spPr>
        <p:txBody>
          <a:bodyPr lIns="0" tIns="0" rIns="0" bIns="0" rtlCol="0" anchor="t">
            <a:spAutoFit/>
          </a:bodyPr>
          <a:lstStyle/>
          <a:p>
            <a:pPr algn="ctr">
              <a:lnSpc>
                <a:spcPts val="2890"/>
              </a:lnSpc>
            </a:pPr>
            <a:r>
              <a:rPr lang="en-US" sz="2449" dirty="0" err="1">
                <a:solidFill>
                  <a:srgbClr val="FFFFFF"/>
                </a:solidFill>
                <a:latin typeface="Archivo Black"/>
              </a:rPr>
              <a:t>A.Raghavendra</a:t>
            </a:r>
            <a:r>
              <a:rPr lang="en-US" sz="2449" dirty="0">
                <a:solidFill>
                  <a:srgbClr val="FFFFFF"/>
                </a:solidFill>
                <a:latin typeface="Archivo Black"/>
              </a:rPr>
              <a:t> Reddy</a:t>
            </a:r>
          </a:p>
          <a:p>
            <a:pPr algn="ctr">
              <a:lnSpc>
                <a:spcPts val="2890"/>
              </a:lnSpc>
            </a:pPr>
            <a:r>
              <a:rPr lang="en-US" sz="2449" dirty="0" err="1">
                <a:solidFill>
                  <a:srgbClr val="FFFFFF"/>
                </a:solidFill>
                <a:latin typeface="Archivo Black"/>
              </a:rPr>
              <a:t>B.Deepak</a:t>
            </a:r>
            <a:endParaRPr lang="en-US" sz="2449" dirty="0">
              <a:solidFill>
                <a:srgbClr val="FFFFFF"/>
              </a:solidFill>
              <a:latin typeface="Archivo Black"/>
            </a:endParaRPr>
          </a:p>
          <a:p>
            <a:pPr algn="ctr">
              <a:lnSpc>
                <a:spcPts val="2890"/>
              </a:lnSpc>
            </a:pPr>
            <a:r>
              <a:rPr lang="en-US" sz="2449" dirty="0" err="1">
                <a:solidFill>
                  <a:srgbClr val="FFFFFF"/>
                </a:solidFill>
                <a:latin typeface="Archivo Black"/>
              </a:rPr>
              <a:t>J.Shanthipriya</a:t>
            </a:r>
            <a:endParaRPr lang="en-US" sz="2449" dirty="0">
              <a:solidFill>
                <a:srgbClr val="FFFFFF"/>
              </a:solidFill>
              <a:latin typeface="Archivo Black"/>
            </a:endParaRPr>
          </a:p>
          <a:p>
            <a:pPr algn="ctr">
              <a:lnSpc>
                <a:spcPts val="2890"/>
              </a:lnSpc>
            </a:pPr>
            <a:r>
              <a:rPr lang="en-US" sz="2449" dirty="0" err="1">
                <a:solidFill>
                  <a:srgbClr val="FFFFFF"/>
                </a:solidFill>
                <a:latin typeface="Archivo Black"/>
              </a:rPr>
              <a:t>S.Divya</a:t>
            </a:r>
            <a:endParaRPr lang="en-US" sz="2449" dirty="0">
              <a:solidFill>
                <a:srgbClr val="FFFFFF"/>
              </a:solidFill>
              <a:latin typeface="Archivo Black"/>
            </a:endParaRPr>
          </a:p>
          <a:p>
            <a:pPr algn="ctr">
              <a:lnSpc>
                <a:spcPts val="2890"/>
              </a:lnSpc>
            </a:pPr>
            <a:r>
              <a:rPr lang="en-US" sz="2449" dirty="0" err="1">
                <a:solidFill>
                  <a:srgbClr val="FFFFFF"/>
                </a:solidFill>
                <a:latin typeface="Archivo Black"/>
              </a:rPr>
              <a:t>B.Vishnuvardhan</a:t>
            </a:r>
            <a:endParaRPr lang="en-US" sz="2449" dirty="0">
              <a:solidFill>
                <a:srgbClr val="FFFFFF"/>
              </a:solidFill>
              <a:latin typeface="Archivo Black"/>
            </a:endParaRPr>
          </a:p>
          <a:p>
            <a:pPr algn="ctr">
              <a:lnSpc>
                <a:spcPts val="2890"/>
              </a:lnSpc>
            </a:pPr>
            <a:r>
              <a:rPr lang="en-US" sz="2449" dirty="0" err="1">
                <a:solidFill>
                  <a:srgbClr val="FFFFFF"/>
                </a:solidFill>
                <a:latin typeface="Archivo Black"/>
              </a:rPr>
              <a:t>CH.Ajaykumar</a:t>
            </a:r>
            <a:endParaRPr lang="en-US" sz="2449" dirty="0">
              <a:solidFill>
                <a:srgbClr val="FFFFFF"/>
              </a:solidFill>
              <a:latin typeface="Archiv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39677" y="2605632"/>
            <a:ext cx="9012210" cy="2131674"/>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 the software or other technology designed and used to manage, conduct, and record interactive games and the wagers associated with </a:t>
            </a:r>
            <a:r>
              <a:rPr lang="en-US" sz="1527" dirty="0" err="1">
                <a:solidFill>
                  <a:srgbClr val="FFFFFF"/>
                </a:solidFill>
                <a:latin typeface="Canva Sans Bold"/>
              </a:rPr>
              <a:t>interac</a:t>
            </a:r>
            <a:r>
              <a:rPr lang="en-US" sz="1527" dirty="0">
                <a:solidFill>
                  <a:srgbClr val="FFFFFF"/>
                </a:solidFill>
                <a:latin typeface="Canva Sans Bold"/>
              </a:rPr>
              <a:t>- </a:t>
            </a:r>
            <a:r>
              <a:rPr lang="en-US" sz="1527" dirty="0" err="1">
                <a:solidFill>
                  <a:srgbClr val="FFFFFF"/>
                </a:solidFill>
                <a:latin typeface="Canva Sans Bold"/>
              </a:rPr>
              <a:t>tive</a:t>
            </a:r>
            <a:r>
              <a:rPr lang="en-US" sz="1527" dirty="0">
                <a:solidFill>
                  <a:srgbClr val="FFFFFF"/>
                </a:solidFill>
                <a:latin typeface="Canva Sans Bold"/>
              </a:rPr>
              <a:t> games. The term shall include any mobile or computer application, website, or emerging or new technology deployed to advance the conduct and operation of </a:t>
            </a:r>
            <a:r>
              <a:rPr lang="en-US" sz="1527" dirty="0" err="1">
                <a:solidFill>
                  <a:srgbClr val="FFFFFF"/>
                </a:solidFill>
                <a:latin typeface="Canva Sans Bold"/>
              </a:rPr>
              <a:t>interac</a:t>
            </a:r>
            <a:r>
              <a:rPr lang="en-US" sz="1527" dirty="0">
                <a:solidFill>
                  <a:srgbClr val="FFFFFF"/>
                </a:solidFill>
                <a:latin typeface="Canva Sans Bold"/>
              </a:rPr>
              <a:t>- </a:t>
            </a:r>
            <a:r>
              <a:rPr lang="en-US" sz="1527" dirty="0" err="1">
                <a:solidFill>
                  <a:srgbClr val="FFFFFF"/>
                </a:solidFill>
                <a:latin typeface="Canva Sans Bold"/>
              </a:rPr>
              <a:t>tive</a:t>
            </a:r>
            <a:r>
              <a:rPr lang="en-US" sz="1527" dirty="0">
                <a:solidFill>
                  <a:srgbClr val="FFFFFF"/>
                </a:solidFill>
                <a:latin typeface="Canva Sans Bold"/>
              </a:rPr>
              <a:t> gaming,</a:t>
            </a:r>
          </a:p>
          <a:p>
            <a:pPr>
              <a:lnSpc>
                <a:spcPts val="2138"/>
              </a:lnSpc>
            </a:pPr>
            <a:endParaRPr lang="en-US" sz="1527" dirty="0">
              <a:solidFill>
                <a:srgbClr val="FFFFFF"/>
              </a:solidFill>
              <a:latin typeface="Canva Sans Bold"/>
            </a:endParaRPr>
          </a:p>
          <a:p>
            <a:pPr marL="329800" lvl="1" indent="-164900">
              <a:lnSpc>
                <a:spcPts val="2138"/>
              </a:lnSpc>
              <a:buFont typeface="Arial"/>
              <a:buChar char="•"/>
            </a:pPr>
            <a:r>
              <a:rPr lang="en-US" sz="1527" dirty="0">
                <a:solidFill>
                  <a:srgbClr val="FFFFFF"/>
                </a:solidFill>
                <a:latin typeface="Canva Sans Bold"/>
              </a:rPr>
              <a:t>as approved by the [state gaming authority], as well as any software and hardware designed to function in coordination with preexisting hardware or software al- ready owned or used by a registered player.</a:t>
            </a:r>
          </a:p>
        </p:txBody>
      </p:sp>
      <p:sp>
        <p:nvSpPr>
          <p:cNvPr id="6" name="Freeform 6"/>
          <p:cNvSpPr/>
          <p:nvPr/>
        </p:nvSpPr>
        <p:spPr>
          <a:xfrm>
            <a:off x="5855231" y="4737306"/>
            <a:ext cx="2473678" cy="1663549"/>
          </a:xfrm>
          <a:custGeom>
            <a:avLst/>
            <a:gdLst/>
            <a:ahLst/>
            <a:cxnLst/>
            <a:rect l="l" t="t" r="r" b="b"/>
            <a:pathLst>
              <a:path w="3710517" h="2495323">
                <a:moveTo>
                  <a:pt x="0" y="0"/>
                </a:moveTo>
                <a:lnTo>
                  <a:pt x="3710517" y="0"/>
                </a:lnTo>
                <a:lnTo>
                  <a:pt x="3710517" y="2495323"/>
                </a:lnTo>
                <a:lnTo>
                  <a:pt x="0" y="24953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9677" y="288502"/>
            <a:ext cx="9012210" cy="807913"/>
          </a:xfrm>
          <a:prstGeom prst="rect">
            <a:avLst/>
          </a:prstGeom>
        </p:spPr>
        <p:txBody>
          <a:bodyPr lIns="0" tIns="0" rIns="0" bIns="0" rtlCol="0" anchor="t">
            <a:spAutoFit/>
          </a:bodyPr>
          <a:lstStyle/>
          <a:p>
            <a:pPr>
              <a:lnSpc>
                <a:spcPts val="6294"/>
              </a:lnSpc>
            </a:pPr>
            <a:r>
              <a:rPr lang="en-US" sz="5334">
                <a:solidFill>
                  <a:srgbClr val="FFFFFF"/>
                </a:solidFill>
                <a:latin typeface="HK Grotesk Bold"/>
              </a:rPr>
              <a:t>Interactive Game Software </a:t>
            </a:r>
          </a:p>
        </p:txBody>
      </p:sp>
      <p:sp>
        <p:nvSpPr>
          <p:cNvPr id="9" name="TextBox 9"/>
          <p:cNvSpPr txBox="1"/>
          <p:nvPr/>
        </p:nvSpPr>
        <p:spPr>
          <a:xfrm>
            <a:off x="139677" y="1317390"/>
            <a:ext cx="9012210" cy="785151"/>
          </a:xfrm>
          <a:prstGeom prst="rect">
            <a:avLst/>
          </a:prstGeom>
        </p:spPr>
        <p:txBody>
          <a:bodyPr lIns="0" tIns="0" rIns="0" bIns="0" rtlCol="0" anchor="t">
            <a:spAutoFit/>
          </a:bodyPr>
          <a:lstStyle/>
          <a:p>
            <a:pPr marL="329800" lvl="1" indent="-164900">
              <a:lnSpc>
                <a:spcPts val="2138"/>
              </a:lnSpc>
              <a:buFont typeface="Arial"/>
              <a:buChar char="•"/>
            </a:pPr>
            <a:r>
              <a:rPr lang="en-US" sz="1527">
                <a:solidFill>
                  <a:srgbClr val="FFFFFF"/>
                </a:solidFill>
                <a:latin typeface="Canva Sans Bold"/>
              </a:rPr>
              <a:t>Interactive gaming platform means the combination of hardware and software designed and used to manage, conduct or record interactive games or the wagers associated with those games and which has been approved by the commission for purposes of the conduct of authorized games.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3936736" y="3394858"/>
            <a:ext cx="4475789" cy="3463142"/>
          </a:xfrm>
          <a:custGeom>
            <a:avLst/>
            <a:gdLst/>
            <a:ahLst/>
            <a:cxnLst/>
            <a:rect l="l" t="t" r="r" b="b"/>
            <a:pathLst>
              <a:path w="6713684" h="5194713">
                <a:moveTo>
                  <a:pt x="0" y="0"/>
                </a:moveTo>
                <a:lnTo>
                  <a:pt x="6713684" y="0"/>
                </a:lnTo>
                <a:lnTo>
                  <a:pt x="6713684" y="5194713"/>
                </a:lnTo>
                <a:lnTo>
                  <a:pt x="0" y="5194713"/>
                </a:lnTo>
                <a:lnTo>
                  <a:pt x="0" y="0"/>
                </a:lnTo>
                <a:close/>
              </a:path>
            </a:pathLst>
          </a:custGeom>
          <a:blipFill>
            <a:blip r:embed="rId2"/>
            <a:stretch>
              <a:fillRect/>
            </a:stretch>
          </a:blipFill>
        </p:spPr>
      </p:sp>
      <p:sp>
        <p:nvSpPr>
          <p:cNvPr id="6" name="TextBox 6"/>
          <p:cNvSpPr txBox="1"/>
          <p:nvPr/>
        </p:nvSpPr>
        <p:spPr>
          <a:xfrm>
            <a:off x="3104633" y="1221470"/>
            <a:ext cx="6824908" cy="699359"/>
          </a:xfrm>
          <a:prstGeom prst="rect">
            <a:avLst/>
          </a:prstGeom>
        </p:spPr>
        <p:txBody>
          <a:bodyPr lIns="0" tIns="0" rIns="0" bIns="0" rtlCol="0" anchor="t">
            <a:spAutoFit/>
          </a:bodyPr>
          <a:lstStyle/>
          <a:p>
            <a:pPr>
              <a:lnSpc>
                <a:spcPts val="6294"/>
              </a:lnSpc>
            </a:pPr>
            <a:r>
              <a:rPr lang="en-US" sz="3200" dirty="0">
                <a:solidFill>
                  <a:srgbClr val="FFFFFF"/>
                </a:solidFill>
                <a:latin typeface="Canva Sans Bold"/>
              </a:rPr>
              <a:t>INTELLECTUAL PROPERTY?</a:t>
            </a:r>
          </a:p>
        </p:txBody>
      </p:sp>
      <p:sp>
        <p:nvSpPr>
          <p:cNvPr id="7" name="TextBox 7"/>
          <p:cNvSpPr txBox="1"/>
          <p:nvPr/>
        </p:nvSpPr>
        <p:spPr>
          <a:xfrm>
            <a:off x="0" y="6168654"/>
            <a:ext cx="989197" cy="692497"/>
          </a:xfrm>
          <a:prstGeom prst="rect">
            <a:avLst/>
          </a:prstGeom>
        </p:spPr>
        <p:txBody>
          <a:bodyPr lIns="0" tIns="0" rIns="0" bIns="0" rtlCol="0" anchor="t">
            <a:spAutoFit/>
          </a:bodyPr>
          <a:lstStyle/>
          <a:p>
            <a:pPr algn="r">
              <a:lnSpc>
                <a:spcPts val="5410"/>
              </a:lnSpc>
              <a:spcBef>
                <a:spcPct val="0"/>
              </a:spcBef>
            </a:pPr>
            <a:r>
              <a:rPr lang="en-US" sz="4585">
                <a:solidFill>
                  <a:srgbClr val="000000">
                    <a:alpha val="60000"/>
                  </a:srgbClr>
                </a:solidFill>
                <a:latin typeface="HK Grotesk Bold"/>
              </a:rPr>
              <a:t>03</a:t>
            </a:r>
          </a:p>
        </p:txBody>
      </p:sp>
      <p:sp>
        <p:nvSpPr>
          <p:cNvPr id="8" name="TextBox 8"/>
          <p:cNvSpPr txBox="1"/>
          <p:nvPr/>
        </p:nvSpPr>
        <p:spPr>
          <a:xfrm>
            <a:off x="4889981" y="522111"/>
            <a:ext cx="1946418" cy="699359"/>
          </a:xfrm>
          <a:prstGeom prst="rect">
            <a:avLst/>
          </a:prstGeom>
        </p:spPr>
        <p:txBody>
          <a:bodyPr wrap="square" lIns="0" tIns="0" rIns="0" bIns="0" rtlCol="0" anchor="t">
            <a:spAutoFit/>
          </a:bodyPr>
          <a:lstStyle/>
          <a:p>
            <a:pPr>
              <a:lnSpc>
                <a:spcPts val="6294"/>
              </a:lnSpc>
            </a:pPr>
            <a:r>
              <a:rPr lang="en-US" sz="3200" dirty="0">
                <a:solidFill>
                  <a:srgbClr val="FFFFFF"/>
                </a:solidFill>
                <a:latin typeface="Canva Sans Bold"/>
              </a:rPr>
              <a:t>WHAT 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849140" y="3770127"/>
            <a:ext cx="3265714" cy="2743200"/>
          </a:xfrm>
          <a:custGeom>
            <a:avLst/>
            <a:gdLst/>
            <a:ahLst/>
            <a:cxnLst/>
            <a:rect l="l" t="t" r="r" b="b"/>
            <a:pathLst>
              <a:path w="4898571" h="4114800">
                <a:moveTo>
                  <a:pt x="0" y="0"/>
                </a:moveTo>
                <a:lnTo>
                  <a:pt x="4898572" y="0"/>
                </a:lnTo>
                <a:lnTo>
                  <a:pt x="489857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972104" y="3809751"/>
            <a:ext cx="4876800" cy="2663952"/>
          </a:xfrm>
          <a:custGeom>
            <a:avLst/>
            <a:gdLst/>
            <a:ahLst/>
            <a:cxnLst/>
            <a:rect l="l" t="t" r="r" b="b"/>
            <a:pathLst>
              <a:path w="7315200" h="3995928">
                <a:moveTo>
                  <a:pt x="0" y="0"/>
                </a:moveTo>
                <a:lnTo>
                  <a:pt x="7315200" y="0"/>
                </a:lnTo>
                <a:lnTo>
                  <a:pt x="7315200" y="3995928"/>
                </a:lnTo>
                <a:lnTo>
                  <a:pt x="0" y="3995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38362" y="176329"/>
            <a:ext cx="6267483" cy="807913"/>
          </a:xfrm>
          <a:prstGeom prst="rect">
            <a:avLst/>
          </a:prstGeom>
        </p:spPr>
        <p:txBody>
          <a:bodyPr lIns="0" tIns="0" rIns="0" bIns="0" rtlCol="0" anchor="t">
            <a:spAutoFit/>
          </a:bodyPr>
          <a:lstStyle/>
          <a:p>
            <a:pPr algn="r">
              <a:lnSpc>
                <a:spcPts val="6294"/>
              </a:lnSpc>
            </a:pPr>
            <a:r>
              <a:rPr lang="en-US" sz="5334" dirty="0">
                <a:solidFill>
                  <a:srgbClr val="FFFFFF"/>
                </a:solidFill>
                <a:latin typeface="HK Grotesk Bold"/>
              </a:rPr>
              <a:t>Intellectual Property </a:t>
            </a:r>
          </a:p>
        </p:txBody>
      </p:sp>
      <p:sp>
        <p:nvSpPr>
          <p:cNvPr id="6" name="TextBox 6"/>
          <p:cNvSpPr txBox="1"/>
          <p:nvPr/>
        </p:nvSpPr>
        <p:spPr>
          <a:xfrm>
            <a:off x="0" y="6168654"/>
            <a:ext cx="989197" cy="692497"/>
          </a:xfrm>
          <a:prstGeom prst="rect">
            <a:avLst/>
          </a:prstGeom>
        </p:spPr>
        <p:txBody>
          <a:bodyPr lIns="0" tIns="0" rIns="0" bIns="0" rtlCol="0" anchor="t">
            <a:spAutoFit/>
          </a:bodyPr>
          <a:lstStyle/>
          <a:p>
            <a:pPr algn="r">
              <a:lnSpc>
                <a:spcPts val="5410"/>
              </a:lnSpc>
              <a:spcBef>
                <a:spcPct val="0"/>
              </a:spcBef>
            </a:pPr>
            <a:r>
              <a:rPr lang="en-US" sz="4585">
                <a:solidFill>
                  <a:srgbClr val="FFFFFF">
                    <a:alpha val="60000"/>
                  </a:srgbClr>
                </a:solidFill>
                <a:latin typeface="HK Grotesk Bold"/>
              </a:rPr>
              <a:t>04</a:t>
            </a:r>
          </a:p>
        </p:txBody>
      </p:sp>
      <p:sp>
        <p:nvSpPr>
          <p:cNvPr id="7" name="TextBox 7"/>
          <p:cNvSpPr txBox="1"/>
          <p:nvPr/>
        </p:nvSpPr>
        <p:spPr>
          <a:xfrm>
            <a:off x="989197" y="1446000"/>
            <a:ext cx="9012210" cy="1862369"/>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(IP) refers to creations of the mind, such as inventions; literary and artistic works; designs; and symbols, names and images used in commerce.</a:t>
            </a:r>
          </a:p>
          <a:p>
            <a:pPr>
              <a:lnSpc>
                <a:spcPts val="2138"/>
              </a:lnSpc>
            </a:pPr>
            <a:endParaRPr lang="en-US" sz="1527" dirty="0">
              <a:solidFill>
                <a:srgbClr val="FFFFFF"/>
              </a:solidFill>
              <a:latin typeface="Canva Sans Bold"/>
            </a:endParaRPr>
          </a:p>
          <a:p>
            <a:pPr marL="329800" lvl="1" indent="-164900">
              <a:lnSpc>
                <a:spcPts val="2138"/>
              </a:lnSpc>
              <a:buFont typeface="Arial"/>
              <a:buChar char="•"/>
            </a:pPr>
            <a:r>
              <a:rPr lang="en-US" sz="1527" dirty="0">
                <a:solidFill>
                  <a:srgbClr val="FFFFFF"/>
                </a:solidFill>
                <a:latin typeface="Canva Sans Bold"/>
              </a:rPr>
              <a:t>IP is protected in law by, for example, patents, copyright and trademarks, which enable people to earn recognition or financial benefit from what they invent or create. By striking the right balance between the interests of innovators and the wider public interest, the IP system aims to foster an environment in which creativity and innovation can flourish.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16029" y="496670"/>
            <a:ext cx="5410200" cy="718145"/>
          </a:xfrm>
          <a:prstGeom prst="rect">
            <a:avLst/>
          </a:prstGeom>
        </p:spPr>
        <p:txBody>
          <a:bodyPr lIns="0" tIns="0" rIns="0" bIns="0" rtlCol="0" anchor="t">
            <a:spAutoFit/>
          </a:bodyPr>
          <a:lstStyle/>
          <a:p>
            <a:pPr>
              <a:lnSpc>
                <a:spcPts val="5564"/>
              </a:lnSpc>
            </a:pPr>
            <a:r>
              <a:rPr lang="en-US" sz="4715" dirty="0">
                <a:solidFill>
                  <a:srgbClr val="FFFFFF"/>
                </a:solidFill>
                <a:latin typeface="HK Grotesk"/>
              </a:rPr>
              <a:t>TYPES OF RIGHTS</a:t>
            </a:r>
          </a:p>
        </p:txBody>
      </p:sp>
      <p:sp>
        <p:nvSpPr>
          <p:cNvPr id="6" name="TextBox 6"/>
          <p:cNvSpPr txBox="1"/>
          <p:nvPr/>
        </p:nvSpPr>
        <p:spPr>
          <a:xfrm>
            <a:off x="1419471" y="1956687"/>
            <a:ext cx="6796476" cy="2425600"/>
          </a:xfrm>
          <a:prstGeom prst="rect">
            <a:avLst/>
          </a:prstGeom>
        </p:spPr>
        <p:txBody>
          <a:bodyPr lIns="0" tIns="0" rIns="0" bIns="0" rtlCol="0" anchor="t">
            <a:spAutoFit/>
          </a:bodyPr>
          <a:lstStyle/>
          <a:p>
            <a:pPr marL="488340" lvl="1" indent="-244170">
              <a:lnSpc>
                <a:spcPts val="3166"/>
              </a:lnSpc>
              <a:buFont typeface="Arial"/>
              <a:buChar char="•"/>
            </a:pPr>
            <a:r>
              <a:rPr lang="en-US" sz="2261" dirty="0">
                <a:solidFill>
                  <a:srgbClr val="FFFFFF"/>
                </a:solidFill>
                <a:latin typeface="Canva Sans Bold"/>
              </a:rPr>
              <a:t>Economic rights: Owners have the exclusive right to </a:t>
            </a:r>
            <a:r>
              <a:rPr lang="en-US" sz="2261" dirty="0" err="1">
                <a:solidFill>
                  <a:srgbClr val="FFFFFF"/>
                </a:solidFill>
                <a:latin typeface="Canva Sans Bold"/>
              </a:rPr>
              <a:t>copy,rent,adapt,perform</a:t>
            </a:r>
            <a:r>
              <a:rPr lang="en-US" sz="2261" dirty="0">
                <a:solidFill>
                  <a:srgbClr val="FFFFFF"/>
                </a:solidFill>
                <a:latin typeface="Canva Sans Bold"/>
              </a:rPr>
              <a:t>, broadcast and issue copies of the work  to the public</a:t>
            </a:r>
          </a:p>
          <a:p>
            <a:pPr marL="488340" lvl="1" indent="-244170">
              <a:lnSpc>
                <a:spcPts val="3166"/>
              </a:lnSpc>
              <a:buFont typeface="Arial"/>
              <a:buChar char="•"/>
            </a:pPr>
            <a:r>
              <a:rPr lang="en-US" sz="2261" dirty="0">
                <a:solidFill>
                  <a:srgbClr val="FFFFFF"/>
                </a:solidFill>
                <a:latin typeface="Canva Sans Bold"/>
              </a:rPr>
              <a:t>Moral rights: Rights given to the author as a person (subsist after sale). Attribution, </a:t>
            </a:r>
            <a:r>
              <a:rPr lang="en-US" sz="2261" dirty="0" err="1">
                <a:solidFill>
                  <a:srgbClr val="FFFFFF"/>
                </a:solidFill>
                <a:latin typeface="Canva Sans Bold"/>
              </a:rPr>
              <a:t>integrity,etc</a:t>
            </a:r>
            <a:r>
              <a:rPr lang="en-US" sz="2261" dirty="0">
                <a:solidFill>
                  <a:srgbClr val="FFFFFF"/>
                </a:solidFill>
                <a:latin typeface="Canva Sans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30749" y="903674"/>
            <a:ext cx="5330503" cy="5050652"/>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sp>
      <p:sp>
        <p:nvSpPr>
          <p:cNvPr id="4" name="TextBox 4"/>
          <p:cNvSpPr txBox="1"/>
          <p:nvPr/>
        </p:nvSpPr>
        <p:spPr>
          <a:xfrm>
            <a:off x="2774790" y="2730781"/>
            <a:ext cx="7043609" cy="1436291"/>
          </a:xfrm>
          <a:prstGeom prst="rect">
            <a:avLst/>
          </a:prstGeom>
        </p:spPr>
        <p:txBody>
          <a:bodyPr lIns="0" tIns="0" rIns="0" bIns="0" rtlCol="0" anchor="t">
            <a:spAutoFit/>
          </a:bodyPr>
          <a:lstStyle/>
          <a:p>
            <a:pPr algn="ctr">
              <a:lnSpc>
                <a:spcPts val="5564"/>
              </a:lnSpc>
            </a:pPr>
            <a:r>
              <a:rPr lang="en-US" sz="4715">
                <a:solidFill>
                  <a:srgbClr val="FFFFFF"/>
                </a:solidFill>
                <a:latin typeface="HK Grotesk Bold"/>
              </a:rPr>
              <a:t>Types Of </a:t>
            </a:r>
          </a:p>
          <a:p>
            <a:pPr algn="ctr">
              <a:lnSpc>
                <a:spcPts val="5564"/>
              </a:lnSpc>
            </a:pPr>
            <a:r>
              <a:rPr lang="en-US" sz="4715">
                <a:solidFill>
                  <a:srgbClr val="FFFFFF"/>
                </a:solidFill>
                <a:latin typeface="HK Grotesk Bold"/>
              </a:rPr>
              <a:t>Intellectual Property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extBox 4"/>
          <p:cNvSpPr txBox="1"/>
          <p:nvPr/>
        </p:nvSpPr>
        <p:spPr>
          <a:xfrm>
            <a:off x="1405963" y="490569"/>
            <a:ext cx="7409607" cy="1408014"/>
          </a:xfrm>
          <a:prstGeom prst="rect">
            <a:avLst/>
          </a:prstGeom>
        </p:spPr>
        <p:txBody>
          <a:bodyPr lIns="0" tIns="0" rIns="0" bIns="0" rtlCol="0" anchor="t">
            <a:spAutoFit/>
          </a:bodyPr>
          <a:lstStyle/>
          <a:p>
            <a:pPr>
              <a:lnSpc>
                <a:spcPts val="5734"/>
              </a:lnSpc>
            </a:pPr>
            <a:r>
              <a:rPr lang="en-US" sz="4410" dirty="0">
                <a:solidFill>
                  <a:schemeClr val="accent3"/>
                </a:solidFill>
                <a:latin typeface="Halant Medium"/>
              </a:rPr>
              <a:t>Types Of Intellectual Property </a:t>
            </a:r>
          </a:p>
          <a:p>
            <a:pPr>
              <a:lnSpc>
                <a:spcPts val="5734"/>
              </a:lnSpc>
            </a:pPr>
            <a:endParaRPr lang="en-US" sz="4410" dirty="0">
              <a:solidFill>
                <a:srgbClr val="731F7D"/>
              </a:solidFill>
              <a:latin typeface="Halant Medium"/>
            </a:endParaRPr>
          </a:p>
        </p:txBody>
      </p:sp>
      <p:sp>
        <p:nvSpPr>
          <p:cNvPr id="5" name="TextBox 5"/>
          <p:cNvSpPr txBox="1"/>
          <p:nvPr/>
        </p:nvSpPr>
        <p:spPr>
          <a:xfrm>
            <a:off x="1089469" y="2143136"/>
            <a:ext cx="9012210" cy="1907061"/>
          </a:xfrm>
          <a:prstGeom prst="rect">
            <a:avLst/>
          </a:prstGeom>
        </p:spPr>
        <p:txBody>
          <a:bodyPr lIns="0" tIns="0" rIns="0" bIns="0" rtlCol="0" anchor="t">
            <a:spAutoFit/>
          </a:bodyPr>
          <a:lstStyle/>
          <a:p>
            <a:pPr marL="588887" lvl="1" indent="-294443">
              <a:lnSpc>
                <a:spcPts val="3818"/>
              </a:lnSpc>
              <a:buFont typeface="Arial"/>
              <a:buChar char="•"/>
            </a:pPr>
            <a:r>
              <a:rPr lang="en-US" sz="2000" dirty="0">
                <a:solidFill>
                  <a:srgbClr val="FFFFFF"/>
                </a:solidFill>
                <a:latin typeface="Canva Sans Bold"/>
              </a:rPr>
              <a:t>Copyrights</a:t>
            </a:r>
          </a:p>
          <a:p>
            <a:pPr marL="588887" lvl="1" indent="-294443">
              <a:lnSpc>
                <a:spcPts val="3818"/>
              </a:lnSpc>
              <a:buFont typeface="Arial"/>
              <a:buChar char="•"/>
            </a:pPr>
            <a:r>
              <a:rPr lang="en-US" sz="2000" dirty="0">
                <a:solidFill>
                  <a:srgbClr val="FFFFFF"/>
                </a:solidFill>
                <a:latin typeface="Canva Sans Bold"/>
              </a:rPr>
              <a:t>Patents</a:t>
            </a:r>
          </a:p>
          <a:p>
            <a:pPr marL="588887" lvl="1" indent="-294443">
              <a:lnSpc>
                <a:spcPts val="3818"/>
              </a:lnSpc>
              <a:buFont typeface="Arial"/>
              <a:buChar char="•"/>
            </a:pPr>
            <a:r>
              <a:rPr lang="en-US" sz="2000" dirty="0">
                <a:solidFill>
                  <a:srgbClr val="FFFFFF"/>
                </a:solidFill>
                <a:latin typeface="Canva Sans Bold"/>
              </a:rPr>
              <a:t>Trademark</a:t>
            </a:r>
          </a:p>
          <a:p>
            <a:pPr marL="588887" lvl="1" indent="-294443">
              <a:lnSpc>
                <a:spcPts val="3818"/>
              </a:lnSpc>
              <a:buFont typeface="Arial"/>
              <a:buChar char="•"/>
            </a:pPr>
            <a:r>
              <a:rPr lang="en-US" sz="2000" dirty="0" err="1">
                <a:solidFill>
                  <a:srgbClr val="FFFFFF"/>
                </a:solidFill>
                <a:latin typeface="Canva Sans Bold"/>
              </a:rPr>
              <a:t>Tradesecrets</a:t>
            </a:r>
            <a:endParaRPr lang="en-US" sz="2000" dirty="0">
              <a:solidFill>
                <a:srgbClr val="FFFFFF"/>
              </a:solidFill>
              <a:latin typeface="Canva Sans Bold"/>
            </a:endParaRPr>
          </a:p>
        </p:txBody>
      </p:sp>
      <p:sp>
        <p:nvSpPr>
          <p:cNvPr id="6" name="Freeform 6"/>
          <p:cNvSpPr/>
          <p:nvPr/>
        </p:nvSpPr>
        <p:spPr>
          <a:xfrm>
            <a:off x="8166104" y="2143136"/>
            <a:ext cx="3120705" cy="1064941"/>
          </a:xfrm>
          <a:custGeom>
            <a:avLst/>
            <a:gdLst/>
            <a:ahLst/>
            <a:cxnLst/>
            <a:rect l="l" t="t" r="r" b="b"/>
            <a:pathLst>
              <a:path w="4681057" h="1597411">
                <a:moveTo>
                  <a:pt x="0" y="0"/>
                </a:moveTo>
                <a:lnTo>
                  <a:pt x="4681057" y="0"/>
                </a:lnTo>
                <a:lnTo>
                  <a:pt x="4681057" y="1597411"/>
                </a:lnTo>
                <a:lnTo>
                  <a:pt x="0" y="1597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243082" y="4294750"/>
            <a:ext cx="2021742" cy="2021742"/>
          </a:xfrm>
          <a:custGeom>
            <a:avLst/>
            <a:gdLst/>
            <a:ahLst/>
            <a:cxnLst/>
            <a:rect l="l" t="t" r="r" b="b"/>
            <a:pathLst>
              <a:path w="3032613" h="3032613">
                <a:moveTo>
                  <a:pt x="0" y="0"/>
                </a:moveTo>
                <a:lnTo>
                  <a:pt x="3032614" y="0"/>
                </a:lnTo>
                <a:lnTo>
                  <a:pt x="3032614" y="3032613"/>
                </a:lnTo>
                <a:lnTo>
                  <a:pt x="0" y="3032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815570" y="4294749"/>
            <a:ext cx="2161281" cy="1950556"/>
          </a:xfrm>
          <a:custGeom>
            <a:avLst/>
            <a:gdLst/>
            <a:ahLst/>
            <a:cxnLst/>
            <a:rect l="l" t="t" r="r" b="b"/>
            <a:pathLst>
              <a:path w="3241921" h="2925834">
                <a:moveTo>
                  <a:pt x="0" y="0"/>
                </a:moveTo>
                <a:lnTo>
                  <a:pt x="3241922" y="0"/>
                </a:lnTo>
                <a:lnTo>
                  <a:pt x="3241922" y="2925834"/>
                </a:lnTo>
                <a:lnTo>
                  <a:pt x="0" y="2925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563435" y="3675357"/>
            <a:ext cx="3390957" cy="3062795"/>
          </a:xfrm>
          <a:custGeom>
            <a:avLst/>
            <a:gdLst/>
            <a:ahLst/>
            <a:cxnLst/>
            <a:rect l="l" t="t" r="r" b="b"/>
            <a:pathLst>
              <a:path w="5396687" h="4870510">
                <a:moveTo>
                  <a:pt x="0" y="0"/>
                </a:moveTo>
                <a:lnTo>
                  <a:pt x="5396688" y="0"/>
                </a:lnTo>
                <a:lnTo>
                  <a:pt x="5396688" y="4870510"/>
                </a:lnTo>
                <a:lnTo>
                  <a:pt x="0" y="4870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29671" y="312972"/>
            <a:ext cx="3901378" cy="687111"/>
          </a:xfrm>
          <a:prstGeom prst="rect">
            <a:avLst/>
          </a:prstGeom>
        </p:spPr>
        <p:txBody>
          <a:bodyPr lIns="0" tIns="0" rIns="0" bIns="0" rtlCol="0" anchor="t">
            <a:spAutoFit/>
          </a:bodyPr>
          <a:lstStyle/>
          <a:p>
            <a:pPr>
              <a:lnSpc>
                <a:spcPts val="5751"/>
              </a:lnSpc>
            </a:pPr>
            <a:r>
              <a:rPr lang="en-US" sz="4424" dirty="0">
                <a:solidFill>
                  <a:schemeClr val="accent3"/>
                </a:solidFill>
                <a:latin typeface="Halant"/>
              </a:rPr>
              <a:t>PATENT</a:t>
            </a:r>
          </a:p>
        </p:txBody>
      </p:sp>
      <p:sp>
        <p:nvSpPr>
          <p:cNvPr id="6" name="TextBox 6"/>
          <p:cNvSpPr txBox="1"/>
          <p:nvPr/>
        </p:nvSpPr>
        <p:spPr>
          <a:xfrm>
            <a:off x="929671" y="1492580"/>
            <a:ext cx="9012210" cy="1054456"/>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r>
              <a:rPr lang="en-US" sz="1527" dirty="0">
                <a:solidFill>
                  <a:srgbClr val="000000"/>
                </a:solidFill>
                <a:latin typeface="Canva Sans Bold"/>
              </a:rPr>
              <a:t>.</a:t>
            </a:r>
          </a:p>
        </p:txBody>
      </p:sp>
      <p:sp>
        <p:nvSpPr>
          <p:cNvPr id="7" name="TextBox 7"/>
          <p:cNvSpPr txBox="1"/>
          <p:nvPr/>
        </p:nvSpPr>
        <p:spPr>
          <a:xfrm>
            <a:off x="929671" y="2718621"/>
            <a:ext cx="9012210" cy="785151"/>
          </a:xfrm>
          <a:prstGeom prst="rect">
            <a:avLst/>
          </a:prstGeom>
        </p:spPr>
        <p:txBody>
          <a:bodyPr lIns="0" tIns="0" rIns="0" bIns="0" rtlCol="0" anchor="t">
            <a:spAutoFit/>
          </a:bodyPr>
          <a:lstStyle/>
          <a:p>
            <a:pPr marL="329800" lvl="1" indent="-164900">
              <a:lnSpc>
                <a:spcPts val="2138"/>
              </a:lnSpc>
              <a:buFont typeface="Arial"/>
              <a:buChar char="•"/>
            </a:pPr>
            <a:r>
              <a:rPr lang="en-US" sz="1527" dirty="0">
                <a:solidFill>
                  <a:srgbClr val="FFFFFF"/>
                </a:solidFill>
                <a:latin typeface="Canva Sans Bold"/>
              </a:rPr>
              <a:t>Patents are not just abstract concepts; they play an invaluable, practical role in everyday life. By rewarding ideas, patents encourage the development of innovations and new technologies in every field.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17</TotalTime>
  <Words>1292</Words>
  <Application>Microsoft Office PowerPoint</Application>
  <PresentationFormat>Widescreen</PresentationFormat>
  <Paragraphs>110</Paragraphs>
  <Slides>20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Archivo Black</vt:lpstr>
      <vt:lpstr>Arial</vt:lpstr>
      <vt:lpstr>Calibri</vt:lpstr>
      <vt:lpstr>Calibri Light</vt:lpstr>
      <vt:lpstr>Canva Sans</vt:lpstr>
      <vt:lpstr>Canva Sans Bold</vt:lpstr>
      <vt:lpstr>Halant</vt:lpstr>
      <vt:lpstr>Halant Medium</vt:lpstr>
      <vt:lpstr>HK Grotesk</vt:lpstr>
      <vt:lpstr>HK Grotesk Bold</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Deepu</dc:creator>
  <cp:lastModifiedBy>Deepu</cp:lastModifiedBy>
  <cp:revision>2</cp:revision>
  <dcterms:created xsi:type="dcterms:W3CDTF">2023-09-27T07:31:09Z</dcterms:created>
  <dcterms:modified xsi:type="dcterms:W3CDTF">2023-09-27T07:48:31Z</dcterms:modified>
</cp:coreProperties>
</file>